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10FA4-7006-4FCB-943C-BBCC74B24697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AFAE9-2EAB-43F1-8C31-B0FCC6ACF1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31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AFAE9-2EAB-43F1-8C31-B0FCC6ACF13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7613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1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012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7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4306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0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080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9948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904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224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8648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477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2D4D6-C44E-40A1-B7A3-ED2909EB900B}" type="datetimeFigureOut">
              <a:rPr lang="de-DE" smtClean="0"/>
              <a:t>20.08.2011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8C80E-DEA3-4DFA-98A0-B34A8AD017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132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slide" Target="slide1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6.xml"/><Relationship Id="rId5" Type="http://schemas.openxmlformats.org/officeDocument/2006/relationships/slide" Target="slide15.xml"/><Relationship Id="rId4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Betriebsabrechnung und Kalkulation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Von</a:t>
            </a:r>
            <a:br>
              <a:rPr lang="de-DE" dirty="0" smtClean="0"/>
            </a:br>
            <a:r>
              <a:rPr lang="de-DE" dirty="0" smtClean="0"/>
              <a:t>Frank </a:t>
            </a:r>
            <a:r>
              <a:rPr lang="de-DE" dirty="0" err="1" smtClean="0"/>
              <a:t>Hüppe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885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de-DE" dirty="0" smtClean="0">
                <a:hlinkClick r:id="rId2" action="ppaction://hlinksldjump"/>
              </a:rPr>
              <a:t>Kalkulatorische Wagnisse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de-DE" b="1" u="sng" dirty="0" smtClean="0"/>
              <a:t>Vertriebswagnis</a:t>
            </a:r>
            <a:r>
              <a:rPr lang="de-DE" sz="1200" dirty="0" smtClean="0"/>
              <a:t/>
            </a:r>
            <a:br>
              <a:rPr lang="de-DE" sz="1200" dirty="0" smtClean="0"/>
            </a:br>
            <a:r>
              <a:rPr lang="de-DE" dirty="0" smtClean="0"/>
              <a:t>Forderungsausfälle</a:t>
            </a:r>
            <a:r>
              <a:rPr lang="de-DE" dirty="0"/>
              <a:t>, Währungsverluste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de-DE" b="1" u="sng" dirty="0"/>
              <a:t>Anlagewagnis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Ausfälle, Wertminderungen</a:t>
            </a:r>
          </a:p>
          <a:p>
            <a:pPr>
              <a:lnSpc>
                <a:spcPct val="160000"/>
              </a:lnSpc>
              <a:spcBef>
                <a:spcPts val="1200"/>
              </a:spcBef>
            </a:pPr>
            <a:r>
              <a:rPr lang="de-DE" b="1" u="sng" dirty="0"/>
              <a:t>Herstellungswagnis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Material-, Produktions- und </a:t>
            </a:r>
            <a:r>
              <a:rPr lang="de-DE" dirty="0" smtClean="0"/>
              <a:t>Konstruktionsfehler</a:t>
            </a:r>
            <a:endParaRPr lang="de-DE" dirty="0"/>
          </a:p>
        </p:txBody>
      </p:sp>
      <p:sp>
        <p:nvSpPr>
          <p:cNvPr id="5" name="Interaktive Schaltfläche: Zurückkehren 4">
            <a:hlinkClick r:id="rId2" action="ppaction://hlinksldjump" highlightClick="1"/>
          </p:cNvPr>
          <p:cNvSpPr/>
          <p:nvPr/>
        </p:nvSpPr>
        <p:spPr>
          <a:xfrm>
            <a:off x="7668344" y="6165304"/>
            <a:ext cx="504056" cy="432048"/>
          </a:xfrm>
          <a:prstGeom prst="actionButtonReturn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91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hlinkClick r:id="rId2" action="ppaction://hlinksldjump"/>
              </a:rPr>
              <a:t>Kalkulatorische Abschreibungen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Werden immer vom </a:t>
            </a:r>
            <a:r>
              <a:rPr lang="de-DE" b="1" dirty="0" smtClean="0"/>
              <a:t>Wiederbeschaffungswert </a:t>
            </a:r>
            <a:r>
              <a:rPr lang="de-DE" dirty="0" smtClean="0"/>
              <a:t>(Anschaffungskosten x (1 + Preisindex)</a:t>
            </a:r>
            <a:r>
              <a:rPr lang="de-DE" baseline="30000" dirty="0" smtClean="0"/>
              <a:t>n</a:t>
            </a:r>
            <a:r>
              <a:rPr lang="de-DE" dirty="0" smtClean="0"/>
              <a:t>) gerechnet.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b="1" dirty="0"/>
              <a:t>Restwert</a:t>
            </a:r>
            <a:r>
              <a:rPr lang="de-DE" dirty="0"/>
              <a:t> ist zu berücksichtigen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b="1" dirty="0" smtClean="0"/>
              <a:t>Betriebsgewöhnliche Nutzungsdauer </a:t>
            </a:r>
            <a:r>
              <a:rPr lang="de-DE" dirty="0" smtClean="0"/>
              <a:t>ist anzusetzen.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b="1" dirty="0" smtClean="0"/>
              <a:t>Lineare Abschreibungsmethode</a:t>
            </a:r>
          </a:p>
        </p:txBody>
      </p:sp>
    </p:spTree>
    <p:extLst>
      <p:ext uri="{BB962C8B-B14F-4D97-AF65-F5344CB8AC3E}">
        <p14:creationId xmlns:p14="http://schemas.microsoft.com/office/powerpoint/2010/main" val="366822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de-DE" dirty="0" smtClean="0">
                <a:hlinkClick r:id="rId2" action="ppaction://hlinksldjump"/>
              </a:rPr>
              <a:t>Kalkulatorische Abschreibungen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de-DE" sz="2400" dirty="0" smtClean="0"/>
                  <a:t>Beispiel:</a:t>
                </a:r>
              </a:p>
              <a:p>
                <a:pPr marL="0" indent="0">
                  <a:buNone/>
                  <a:tabLst>
                    <a:tab pos="358775" algn="l"/>
                    <a:tab pos="6815138" algn="r"/>
                  </a:tabLst>
                </a:pPr>
                <a:r>
                  <a:rPr lang="de-DE" sz="2400" dirty="0"/>
                  <a:t>	</a:t>
                </a:r>
                <a:r>
                  <a:rPr lang="de-DE" sz="2400" dirty="0" smtClean="0"/>
                  <a:t>Maschine Anschaffungskosten	10.000,00 €	Preisindex 	2,5%</a:t>
                </a:r>
              </a:p>
              <a:p>
                <a:pPr marL="0" indent="0">
                  <a:buNone/>
                  <a:tabLst>
                    <a:tab pos="358775" algn="l"/>
                    <a:tab pos="6815138" algn="r"/>
                  </a:tabLst>
                </a:pPr>
                <a:r>
                  <a:rPr lang="de-DE" sz="2400" dirty="0"/>
                  <a:t>	</a:t>
                </a:r>
                <a:r>
                  <a:rPr lang="de-DE" sz="2400" dirty="0" smtClean="0"/>
                  <a:t>Restwert	2.000,00 €</a:t>
                </a:r>
              </a:p>
              <a:p>
                <a:pPr marL="0" indent="0">
                  <a:buNone/>
                  <a:tabLst>
                    <a:tab pos="358775" algn="l"/>
                    <a:tab pos="6815138" algn="r"/>
                  </a:tabLst>
                </a:pPr>
                <a:r>
                  <a:rPr lang="de-DE" sz="2400" dirty="0"/>
                  <a:t>	</a:t>
                </a:r>
                <a:r>
                  <a:rPr lang="de-DE" sz="2400" dirty="0" smtClean="0"/>
                  <a:t>betriebsgewöhnliche</a:t>
                </a:r>
              </a:p>
              <a:p>
                <a:pPr marL="0" indent="0">
                  <a:spcBef>
                    <a:spcPts val="0"/>
                  </a:spcBef>
                  <a:buNone/>
                  <a:tabLst>
                    <a:tab pos="358775" algn="l"/>
                    <a:tab pos="6815138" algn="r"/>
                  </a:tabLst>
                </a:pPr>
                <a:r>
                  <a:rPr lang="de-DE" sz="2400" dirty="0"/>
                  <a:t>	</a:t>
                </a:r>
                <a:r>
                  <a:rPr lang="de-DE" sz="2400" dirty="0" smtClean="0"/>
                  <a:t>Nutzungsdauer	5 Jahre</a:t>
                </a:r>
              </a:p>
              <a:p>
                <a:pPr marL="0" indent="0">
                  <a:spcBef>
                    <a:spcPts val="0"/>
                  </a:spcBef>
                  <a:buNone/>
                  <a:tabLst>
                    <a:tab pos="358775" algn="l"/>
                    <a:tab pos="6815138" algn="r"/>
                  </a:tabLst>
                </a:pPr>
                <a:endParaRPr lang="de-DE" sz="2400" dirty="0"/>
              </a:p>
              <a:p>
                <a:pPr marL="0" indent="0">
                  <a:spcBef>
                    <a:spcPts val="0"/>
                  </a:spcBef>
                  <a:buNone/>
                  <a:tabLst>
                    <a:tab pos="358775" algn="l"/>
                    <a:tab pos="6815138" algn="r"/>
                  </a:tabLst>
                </a:pPr>
                <a:r>
                  <a:rPr lang="de-DE" sz="2400" dirty="0" smtClean="0"/>
                  <a:t>	</a:t>
                </a:r>
                <a14:m>
                  <m:oMath xmlns:m="http://schemas.openxmlformats.org/officeDocument/2006/math">
                    <m:r>
                      <a:rPr lang="de-DE" sz="2400" b="0" i="1" smtClean="0">
                        <a:latin typeface="Cambria Math"/>
                      </a:rPr>
                      <m:t>𝑘𝑎𝑙𝑘𝑢𝑙𝑎𝑡𝑜𝑟𝑖𝑠𝑐h𝑒</m:t>
                    </m:r>
                    <m:r>
                      <a:rPr lang="de-DE" sz="2400" b="0" i="1" smtClean="0">
                        <a:latin typeface="Cambria Math"/>
                      </a:rPr>
                      <m:t> </m:t>
                    </m:r>
                    <m:r>
                      <a:rPr lang="de-DE" sz="2400" b="0" i="1" smtClean="0">
                        <a:latin typeface="Cambria Math"/>
                      </a:rPr>
                      <m:t>𝐴𝑓𝐴</m:t>
                    </m:r>
                    <m:r>
                      <a:rPr lang="de-DE" sz="2400" b="0" i="1" smtClean="0">
                        <a:latin typeface="Cambria Math"/>
                      </a:rPr>
                      <m:t> = </m:t>
                    </m:r>
                    <m:f>
                      <m:fPr>
                        <m:ctrlPr>
                          <a:rPr lang="de-DE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de-DE" sz="2400" b="0" i="1" smtClean="0">
                            <a:latin typeface="Cambria Math"/>
                            <a:ea typeface="Cambria Math"/>
                          </a:rPr>
                          <m:t>(10.000−2.000) </m:t>
                        </m:r>
                        <m:r>
                          <a:rPr lang="de-DE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de-DE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d>
                          <m:dPr>
                            <m:ctrlPr>
                              <a:rPr lang="de-DE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de-DE" sz="2400" b="0" i="1" smtClean="0">
                                <a:latin typeface="Cambria Math"/>
                                <a:ea typeface="Cambria Math"/>
                              </a:rPr>
                              <m:t>1+0,025</m:t>
                            </m:r>
                          </m:e>
                        </m:d>
                        <m:r>
                          <a:rPr lang="de-DE" sz="2400" b="0" i="1" baseline="30000" smtClean="0">
                            <a:latin typeface="Cambria Math"/>
                            <a:ea typeface="Cambria Math"/>
                          </a:rPr>
                          <m:t>5</m:t>
                        </m:r>
                      </m:num>
                      <m:den>
                        <m:r>
                          <a:rPr lang="de-DE" sz="24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de-DE" sz="2400" dirty="0" smtClean="0"/>
              </a:p>
              <a:p>
                <a:pPr marL="0" indent="0">
                  <a:spcBef>
                    <a:spcPts val="0"/>
                  </a:spcBef>
                  <a:buNone/>
                  <a:tabLst>
                    <a:tab pos="358775" algn="l"/>
                    <a:tab pos="6815138" algn="r"/>
                  </a:tabLst>
                </a:pPr>
                <a:endParaRPr lang="de-DE" sz="2400" dirty="0" smtClean="0"/>
              </a:p>
              <a:p>
                <a:pPr marL="0" indent="0">
                  <a:spcBef>
                    <a:spcPts val="0"/>
                  </a:spcBef>
                  <a:buNone/>
                  <a:tabLst>
                    <a:tab pos="358775" algn="l"/>
                    <a:tab pos="6815138" algn="r"/>
                  </a:tabLst>
                </a:pPr>
                <a:r>
                  <a:rPr lang="de-DE" sz="2400" dirty="0" smtClean="0"/>
                  <a:t>	kalkulatorische Abschreibungen = 1.810,25 €</a:t>
                </a:r>
                <a:endParaRPr lang="de-DE" sz="2400" dirty="0"/>
              </a:p>
              <a:p>
                <a:pPr marL="0" indent="0">
                  <a:spcBef>
                    <a:spcPts val="0"/>
                  </a:spcBef>
                  <a:buNone/>
                  <a:tabLst>
                    <a:tab pos="358775" algn="l"/>
                    <a:tab pos="6815138" algn="r"/>
                  </a:tabLst>
                </a:pPr>
                <a:r>
                  <a:rPr lang="de-DE" sz="2400" dirty="0" smtClean="0"/>
                  <a:t> </a:t>
                </a: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Interaktive Schaltfläche: Zurückkehren 4">
            <a:hlinkClick r:id="rId4" action="ppaction://hlinksldjump" highlightClick="1"/>
          </p:cNvPr>
          <p:cNvSpPr/>
          <p:nvPr/>
        </p:nvSpPr>
        <p:spPr>
          <a:xfrm>
            <a:off x="7668344" y="6165304"/>
            <a:ext cx="504056" cy="432048"/>
          </a:xfrm>
          <a:prstGeom prst="actionButtonReturn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104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 smtClean="0">
                <a:hlinkClick r:id="rId2" action="ppaction://hlinksldjump"/>
              </a:rPr>
              <a:t>Kalkulatorische Zinsen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Berechnung auf das bilanzierte Eigenkapital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Zinssatz für langjährige Kapitalanlagen wird zugrunde gelegt </a:t>
            </a:r>
            <a:r>
              <a:rPr lang="de-DE" dirty="0" smtClean="0">
                <a:sym typeface="Wingdings" pitchFamily="2" charset="2"/>
              </a:rPr>
              <a:t> wird angegeben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>
                <a:sym typeface="Wingdings" pitchFamily="2" charset="2"/>
              </a:rPr>
              <a:t>Zusammen mit den Fremdkapitalzinsen = Gesamtzinsbelastung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>
                <a:sym typeface="Wingdings" pitchFamily="2" charset="2"/>
              </a:rPr>
              <a:t>Sind Anderskosten</a:t>
            </a:r>
          </a:p>
        </p:txBody>
      </p:sp>
    </p:spTree>
    <p:extLst>
      <p:ext uri="{BB962C8B-B14F-4D97-AF65-F5344CB8AC3E}">
        <p14:creationId xmlns:p14="http://schemas.microsoft.com/office/powerpoint/2010/main" val="80886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hlinkClick r:id="rId2" action="ppaction://hlinksldjump"/>
              </a:rPr>
              <a:t>Kalkulatorische Zinsen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  <a:tabLst>
                    <a:tab pos="6457950" algn="r"/>
                  </a:tabLst>
                </a:pPr>
                <a:r>
                  <a:rPr lang="de-DE" dirty="0" smtClean="0">
                    <a:sym typeface="Wingdings" pitchFamily="2" charset="2"/>
                  </a:rPr>
                  <a:t>Beispiel:</a:t>
                </a:r>
              </a:p>
              <a:p>
                <a:pPr marL="0" indent="0">
                  <a:buNone/>
                  <a:tabLst>
                    <a:tab pos="6457950" algn="r"/>
                  </a:tabLst>
                </a:pPr>
                <a:r>
                  <a:rPr lang="de-DE" dirty="0" smtClean="0">
                    <a:sym typeface="Wingdings" pitchFamily="2" charset="2"/>
                  </a:rPr>
                  <a:t>Fremdkapitalzinsen (</a:t>
                </a:r>
                <a:r>
                  <a:rPr lang="de-DE" dirty="0" err="1" smtClean="0">
                    <a:sym typeface="Wingdings" pitchFamily="2" charset="2"/>
                  </a:rPr>
                  <a:t>GuV</a:t>
                </a:r>
                <a:r>
                  <a:rPr lang="de-DE" dirty="0" smtClean="0">
                    <a:sym typeface="Wingdings" pitchFamily="2" charset="2"/>
                  </a:rPr>
                  <a:t>)	12.500 €</a:t>
                </a:r>
                <a:r>
                  <a:rPr lang="de-DE" dirty="0">
                    <a:sym typeface="Wingdings" pitchFamily="2" charset="2"/>
                  </a:rPr>
                  <a:t/>
                </a:r>
                <a:br>
                  <a:rPr lang="de-DE" dirty="0">
                    <a:sym typeface="Wingdings" pitchFamily="2" charset="2"/>
                  </a:rPr>
                </a:br>
                <a:r>
                  <a:rPr lang="de-DE" dirty="0">
                    <a:sym typeface="Wingdings" pitchFamily="2" charset="2"/>
                  </a:rPr>
                  <a:t>Eigenkapital </a:t>
                </a:r>
                <a:r>
                  <a:rPr lang="de-DE" dirty="0" smtClean="0">
                    <a:sym typeface="Wingdings" pitchFamily="2" charset="2"/>
                  </a:rPr>
                  <a:t>(Bilanz)</a:t>
                </a:r>
                <a:r>
                  <a:rPr lang="de-DE" dirty="0">
                    <a:sym typeface="Wingdings" pitchFamily="2" charset="2"/>
                  </a:rPr>
                  <a:t>	50.000 €</a:t>
                </a:r>
                <a:br>
                  <a:rPr lang="de-DE" dirty="0">
                    <a:sym typeface="Wingdings" pitchFamily="2" charset="2"/>
                  </a:rPr>
                </a:br>
                <a:r>
                  <a:rPr lang="de-DE" dirty="0">
                    <a:sym typeface="Wingdings" pitchFamily="2" charset="2"/>
                  </a:rPr>
                  <a:t>Zinssatz p.a.	7%</a:t>
                </a:r>
              </a:p>
              <a:p>
                <a:pPr marL="0" indent="0">
                  <a:buNone/>
                  <a:tabLst>
                    <a:tab pos="6457950" algn="r"/>
                  </a:tabLst>
                </a:pPr>
                <a:endParaRPr lang="de-DE" dirty="0">
                  <a:sym typeface="Wingdings" pitchFamily="2" charset="2"/>
                </a:endParaRPr>
              </a:p>
              <a:p>
                <a:pPr marL="0" indent="0">
                  <a:spcBef>
                    <a:spcPts val="1200"/>
                  </a:spcBef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𝑘𝑎𝑙𝑘𝑢𝑙𝑎𝑡𝑜𝑟𝑖𝑠𝑐h𝑒</m:t>
                      </m:r>
                      <m:r>
                        <a:rPr lang="de-DE" b="0" i="1" smtClean="0">
                          <a:latin typeface="Cambria Math"/>
                        </a:rPr>
                        <m:t> </m:t>
                      </m:r>
                      <m:r>
                        <a:rPr lang="de-DE" b="0" i="1" smtClean="0">
                          <a:latin typeface="Cambria Math"/>
                        </a:rPr>
                        <m:t>𝑍𝑖𝑛𝑠𝑒𝑛</m:t>
                      </m:r>
                      <m:r>
                        <a:rPr lang="de-DE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de-DE" b="0" i="1" smtClean="0">
                          <a:latin typeface="Cambria Math"/>
                          <a:ea typeface="Cambria Math"/>
                        </a:rPr>
                        <m:t>12.500€+3.500 €</m:t>
                      </m:r>
                    </m:oMath>
                  </m:oMathPara>
                </a14:m>
                <a:endParaRPr lang="de-DE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𝑘𝑎𝑙𝑘𝑢𝑙𝑎𝑡𝑜𝑟𝑖𝑠𝑐h𝑒</m:t>
                      </m:r>
                      <m:r>
                        <a:rPr lang="de-DE" b="0" i="1" smtClean="0">
                          <a:latin typeface="Cambria Math"/>
                        </a:rPr>
                        <m:t> </m:t>
                      </m:r>
                      <m:r>
                        <a:rPr lang="de-DE" b="0" i="1" smtClean="0">
                          <a:latin typeface="Cambria Math"/>
                        </a:rPr>
                        <m:t>𝑍𝑖𝑛𝑠𝑒𝑛</m:t>
                      </m:r>
                      <m:r>
                        <a:rPr lang="de-DE" b="0" i="1" smtClean="0">
                          <a:latin typeface="Cambria Math"/>
                        </a:rPr>
                        <m:t>=16.000 €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nteraktive Schaltfläche: Zurückkehren 3">
            <a:hlinkClick r:id="rId4" action="ppaction://hlinksldjump" highlightClick="1"/>
          </p:cNvPr>
          <p:cNvSpPr/>
          <p:nvPr/>
        </p:nvSpPr>
        <p:spPr>
          <a:xfrm>
            <a:off x="7668344" y="6165304"/>
            <a:ext cx="504056" cy="432048"/>
          </a:xfrm>
          <a:prstGeom prst="actionButtonReturn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672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hlinkClick r:id="rId2" action="ppaction://hlinksldjump"/>
              </a:rPr>
              <a:t>Kalkulatorische Miete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</a:t>
            </a:r>
            <a:r>
              <a:rPr lang="de-DE" dirty="0" smtClean="0"/>
              <a:t>ür betrieblich genutzte eigene Grundstücke und Gebäude, für die keine Mieten gezahlt werden.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ortsübliche Miete ist anzunehmen</a:t>
            </a:r>
          </a:p>
          <a:p>
            <a:r>
              <a:rPr lang="de-DE" dirty="0" smtClean="0"/>
              <a:t>Doppelbelastung bei kalkulatorischen Abschreibungen und kalkulatorischen Zinsen sind zu berücksichtigen </a:t>
            </a:r>
            <a:endParaRPr lang="de-DE" dirty="0"/>
          </a:p>
        </p:txBody>
      </p:sp>
      <p:sp>
        <p:nvSpPr>
          <p:cNvPr id="4" name="Interaktive Schaltfläche: Zurückkehren 3">
            <a:hlinkClick r:id="rId3" action="ppaction://hlinksldjump" highlightClick="1"/>
          </p:cNvPr>
          <p:cNvSpPr/>
          <p:nvPr/>
        </p:nvSpPr>
        <p:spPr>
          <a:xfrm>
            <a:off x="7668344" y="6165304"/>
            <a:ext cx="504056" cy="432048"/>
          </a:xfrm>
          <a:prstGeom prst="actionButtonReturn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5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 smtClean="0">
                <a:hlinkClick r:id="rId2" action="ppaction://hlinksldjump"/>
              </a:rPr>
              <a:t>kalkulatorischer Unternehmerlohn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in Betrieben die als Personengesellschaft oder Einzelfirma geführt werden.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Gehalt einer vergleichbaren Position in einem anderen Betrieb, der gleichen Branche, der gleichen Betriebsgröße </a:t>
            </a:r>
            <a:r>
              <a:rPr lang="de-DE" dirty="0" smtClean="0">
                <a:sym typeface="Wingdings" pitchFamily="2" charset="2"/>
              </a:rPr>
              <a:t> Fremdvergleich</a:t>
            </a:r>
            <a:endParaRPr lang="de-DE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Sozialversicherungskosten (ca. 22%)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Zuschlag für Unternehmertätigkeit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mithelfende Familienangehörige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de-DE" dirty="0"/>
          </a:p>
        </p:txBody>
      </p:sp>
      <p:sp>
        <p:nvSpPr>
          <p:cNvPr id="4" name="Interaktive Schaltfläche: Zurückkehren 3">
            <a:hlinkClick r:id="rId3" action="ppaction://hlinksldjump" highlightClick="1"/>
          </p:cNvPr>
          <p:cNvSpPr/>
          <p:nvPr/>
        </p:nvSpPr>
        <p:spPr>
          <a:xfrm>
            <a:off x="7668344" y="6165304"/>
            <a:ext cx="504056" cy="432048"/>
          </a:xfrm>
          <a:prstGeom prst="actionButtonReturn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907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de-DE" b="1" dirty="0" smtClean="0"/>
              <a:t>Ergebnisse der Abgrenzungsrechnung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081088" algn="l"/>
                <a:tab pos="1438275" algn="l"/>
              </a:tabLst>
            </a:pPr>
            <a:r>
              <a:rPr lang="de-DE" dirty="0" smtClean="0"/>
              <a:t>		Umsatz</a:t>
            </a:r>
          </a:p>
          <a:p>
            <a:pPr marL="0" indent="0">
              <a:buNone/>
              <a:tabLst>
                <a:tab pos="1081088" algn="l"/>
                <a:tab pos="1438275" algn="l"/>
              </a:tabLst>
            </a:pPr>
            <a:r>
              <a:rPr lang="de-DE" dirty="0"/>
              <a:t>	</a:t>
            </a:r>
            <a:r>
              <a:rPr lang="de-DE" dirty="0" smtClean="0"/>
              <a:t>-	Kosten</a:t>
            </a:r>
          </a:p>
          <a:p>
            <a:pPr marL="0" indent="0">
              <a:buNone/>
              <a:tabLst>
                <a:tab pos="1081088" algn="l"/>
                <a:tab pos="1438275" algn="l"/>
              </a:tabLst>
            </a:pPr>
            <a:r>
              <a:rPr lang="de-DE" dirty="0"/>
              <a:t>	</a:t>
            </a:r>
            <a:r>
              <a:rPr lang="de-DE" dirty="0" smtClean="0"/>
              <a:t>=	Betriebsergebnis</a:t>
            </a:r>
          </a:p>
          <a:p>
            <a:pPr marL="0" indent="0">
              <a:buNone/>
              <a:tabLst>
                <a:tab pos="1081088" algn="l"/>
                <a:tab pos="1438275" algn="l"/>
              </a:tabLst>
            </a:pPr>
            <a:r>
              <a:rPr lang="de-DE" dirty="0"/>
              <a:t>	</a:t>
            </a:r>
            <a:r>
              <a:rPr lang="de-DE" dirty="0" smtClean="0"/>
              <a:t>-	kalkulatorische Kosten</a:t>
            </a:r>
          </a:p>
          <a:p>
            <a:pPr marL="0" indent="0">
              <a:buNone/>
              <a:tabLst>
                <a:tab pos="1081088" algn="l"/>
                <a:tab pos="1438275" algn="l"/>
              </a:tabLst>
            </a:pPr>
            <a:r>
              <a:rPr lang="de-DE" dirty="0"/>
              <a:t>	</a:t>
            </a:r>
            <a:r>
              <a:rPr lang="de-DE" dirty="0" smtClean="0"/>
              <a:t>=	betriebswirtschaftliches Ergebnis</a:t>
            </a:r>
          </a:p>
          <a:p>
            <a:pPr marL="0" indent="0">
              <a:buNone/>
              <a:tabLst>
                <a:tab pos="1438275" algn="l"/>
              </a:tabLst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066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de-DE" b="1" dirty="0" smtClean="0"/>
              <a:t>Formularwesen zur Kostenerfassung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u="sng" dirty="0" smtClean="0"/>
              <a:t>Mitarbeiter</a:t>
            </a:r>
          </a:p>
          <a:p>
            <a:r>
              <a:rPr lang="de-DE" dirty="0" smtClean="0"/>
              <a:t>tägliche Aufzeichnungen</a:t>
            </a:r>
          </a:p>
          <a:p>
            <a:r>
              <a:rPr lang="de-DE" dirty="0" smtClean="0"/>
              <a:t>möglichst einfache Eingabe</a:t>
            </a:r>
          </a:p>
          <a:p>
            <a:r>
              <a:rPr lang="de-DE" dirty="0" smtClean="0"/>
              <a:t>möglichst tägliche (spätestens wöchentliche) Kontrolle </a:t>
            </a:r>
            <a:r>
              <a:rPr lang="de-DE" dirty="0" smtClean="0">
                <a:sym typeface="Wingdings" pitchFamily="2" charset="2"/>
              </a:rPr>
              <a:t> je kürzer der Zeitraum – umso schneller die Prüfung</a:t>
            </a:r>
          </a:p>
          <a:p>
            <a:r>
              <a:rPr lang="de-DE" dirty="0" smtClean="0">
                <a:sym typeface="Wingdings" pitchFamily="2" charset="2"/>
              </a:rPr>
              <a:t>BDE (betriebliche Datenerfassung)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998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de-DE" b="1" dirty="0"/>
              <a:t>Formularwesen zur Kostenerfassung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u="sng" dirty="0" smtClean="0"/>
              <a:t>Mitarbeiter</a:t>
            </a:r>
          </a:p>
          <a:p>
            <a:pPr marL="0" indent="0">
              <a:buNone/>
            </a:pPr>
            <a:r>
              <a:rPr lang="de-DE" dirty="0" smtClean="0"/>
              <a:t>Mindestanforderung an die Erfassung</a:t>
            </a:r>
          </a:p>
          <a:p>
            <a:r>
              <a:rPr lang="de-DE" dirty="0" smtClean="0"/>
              <a:t>Mitarbeitername oder Personalnummer</a:t>
            </a:r>
          </a:p>
          <a:p>
            <a:r>
              <a:rPr lang="de-DE" dirty="0"/>
              <a:t>Datum</a:t>
            </a:r>
          </a:p>
          <a:p>
            <a:r>
              <a:rPr lang="de-DE" dirty="0" smtClean="0"/>
              <a:t>Auftragsnummer oder Kostenstelle</a:t>
            </a:r>
          </a:p>
          <a:p>
            <a:r>
              <a:rPr lang="de-DE" dirty="0" smtClean="0"/>
              <a:t>Art der Arbeit</a:t>
            </a:r>
          </a:p>
          <a:p>
            <a:r>
              <a:rPr lang="de-DE" dirty="0" smtClean="0"/>
              <a:t>gebrauchte Zeit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66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Einordnung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907704" y="1556792"/>
            <a:ext cx="532859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Rechnungswesen</a:t>
            </a:r>
            <a:endParaRPr lang="de-DE" sz="2800" b="1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79512" y="3068960"/>
            <a:ext cx="2016224" cy="115212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Buchführung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2447595" y="3068960"/>
            <a:ext cx="2016224" cy="115212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700" b="1" dirty="0" smtClean="0">
                <a:solidFill>
                  <a:schemeClr val="tx1"/>
                </a:solidFill>
              </a:rPr>
              <a:t>Kosten- und Leistungsrechnung</a:t>
            </a:r>
            <a:endParaRPr lang="de-DE" sz="1700" b="1" dirty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715678" y="3100392"/>
            <a:ext cx="2016224" cy="115212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Planung und</a:t>
            </a:r>
            <a:br>
              <a:rPr lang="de-DE" b="1" dirty="0" smtClean="0">
                <a:solidFill>
                  <a:schemeClr val="tx1"/>
                </a:solidFill>
              </a:rPr>
            </a:br>
            <a:r>
              <a:rPr lang="de-DE" b="1" dirty="0" smtClean="0">
                <a:solidFill>
                  <a:schemeClr val="tx1"/>
                </a:solidFill>
              </a:rPr>
              <a:t>Controlling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6983760" y="3113298"/>
            <a:ext cx="2016224" cy="115212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Statistik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179512" y="4437112"/>
            <a:ext cx="2016224" cy="3600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extern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2434285" y="4437112"/>
            <a:ext cx="2016224" cy="3600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intern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4715678" y="4437112"/>
            <a:ext cx="2016224" cy="3600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intern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6983760" y="4437112"/>
            <a:ext cx="2016224" cy="3600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intern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435485" y="5085184"/>
            <a:ext cx="2016224" cy="15841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indent="-179388">
              <a:buFont typeface="Arial" pitchFamily="34" charset="0"/>
              <a:buChar char="•"/>
            </a:pPr>
            <a:r>
              <a:rPr lang="de-DE" sz="1600" b="1" dirty="0">
                <a:solidFill>
                  <a:schemeClr val="tx1"/>
                </a:solidFill>
              </a:rPr>
              <a:t>Ermittlung</a:t>
            </a:r>
            <a:r>
              <a:rPr lang="de-DE" sz="1600" b="1" dirty="0" smtClean="0">
                <a:solidFill>
                  <a:schemeClr val="tx1"/>
                </a:solidFill>
              </a:rPr>
              <a:t> des Betriebsergebnis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de-DE" sz="1600" b="1" dirty="0">
                <a:solidFill>
                  <a:schemeClr val="tx1"/>
                </a:solidFill>
              </a:rPr>
              <a:t>Kalkulation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de-DE" sz="1600" b="1" dirty="0" smtClean="0">
                <a:solidFill>
                  <a:schemeClr val="tx1"/>
                </a:solidFill>
              </a:rPr>
              <a:t>Prüfung der Wirtschaftlichkeit</a:t>
            </a:r>
          </a:p>
          <a:p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79615" y="5106123"/>
            <a:ext cx="2016224" cy="15841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Für: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Finanzamt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Banken</a:t>
            </a:r>
          </a:p>
          <a:p>
            <a:pPr algn="ctr"/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716735" y="5085184"/>
            <a:ext cx="2016224" cy="15841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indent="-179388">
              <a:buFont typeface="Arial" pitchFamily="34" charset="0"/>
              <a:buChar char="•"/>
            </a:pPr>
            <a:r>
              <a:rPr lang="de-DE" sz="1600" b="1" dirty="0" smtClean="0">
                <a:solidFill>
                  <a:schemeClr val="tx1"/>
                </a:solidFill>
              </a:rPr>
              <a:t>Betriebswirtschaftliche Steuerung des Unternehmens</a:t>
            </a:r>
          </a:p>
          <a:p>
            <a:pPr marL="179388" indent="-179388">
              <a:buFont typeface="Arial" pitchFamily="34" charset="0"/>
              <a:buChar char="•"/>
            </a:pPr>
            <a:endParaRPr lang="de-DE" sz="1600" b="1" dirty="0" smtClean="0">
              <a:solidFill>
                <a:schemeClr val="tx1"/>
              </a:solidFill>
            </a:endParaRPr>
          </a:p>
          <a:p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6983760" y="5013176"/>
            <a:ext cx="2016224" cy="15841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indent="-179388">
              <a:buFont typeface="Arial" pitchFamily="34" charset="0"/>
              <a:buChar char="•"/>
            </a:pPr>
            <a:r>
              <a:rPr lang="de-DE" sz="1600" b="1" dirty="0" smtClean="0">
                <a:solidFill>
                  <a:schemeClr val="tx1"/>
                </a:solidFill>
              </a:rPr>
              <a:t>Vergleichsrechnung</a:t>
            </a:r>
          </a:p>
          <a:p>
            <a:pPr marL="179388" indent="-179388">
              <a:buFont typeface="Arial" pitchFamily="34" charset="0"/>
              <a:buChar char="•"/>
            </a:pPr>
            <a:endParaRPr lang="de-DE" sz="1600" b="1" dirty="0" smtClean="0">
              <a:solidFill>
                <a:schemeClr val="tx1"/>
              </a:solidFill>
            </a:endParaRPr>
          </a:p>
          <a:p>
            <a:endParaRPr lang="de-DE" b="1" dirty="0">
              <a:solidFill>
                <a:schemeClr val="tx1"/>
              </a:solidFill>
            </a:endParaRPr>
          </a:p>
        </p:txBody>
      </p:sp>
      <p:cxnSp>
        <p:nvCxnSpPr>
          <p:cNvPr id="18" name="Gewinkelte Verbindung 17"/>
          <p:cNvCxnSpPr>
            <a:stCxn id="4" idx="2"/>
            <a:endCxn id="5" idx="0"/>
          </p:cNvCxnSpPr>
          <p:nvPr/>
        </p:nvCxnSpPr>
        <p:spPr>
          <a:xfrm rot="5400000">
            <a:off x="2519772" y="1016732"/>
            <a:ext cx="720080" cy="3384376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Gewinkelte Verbindung 19"/>
          <p:cNvCxnSpPr>
            <a:stCxn id="4" idx="2"/>
            <a:endCxn id="6" idx="0"/>
          </p:cNvCxnSpPr>
          <p:nvPr/>
        </p:nvCxnSpPr>
        <p:spPr>
          <a:xfrm rot="5400000">
            <a:off x="3653814" y="2150774"/>
            <a:ext cx="720080" cy="1116293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Gewinkelte Verbindung 21"/>
          <p:cNvCxnSpPr>
            <a:stCxn id="4" idx="2"/>
            <a:endCxn id="7" idx="0"/>
          </p:cNvCxnSpPr>
          <p:nvPr/>
        </p:nvCxnSpPr>
        <p:spPr>
          <a:xfrm rot="16200000" flipH="1">
            <a:off x="4772139" y="2148741"/>
            <a:ext cx="751512" cy="1151790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Gewinkelte Verbindung 23"/>
          <p:cNvCxnSpPr>
            <a:stCxn id="4" idx="2"/>
            <a:endCxn id="8" idx="0"/>
          </p:cNvCxnSpPr>
          <p:nvPr/>
        </p:nvCxnSpPr>
        <p:spPr>
          <a:xfrm rot="16200000" flipH="1">
            <a:off x="5899727" y="1021153"/>
            <a:ext cx="764418" cy="3419872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Gerade Verbindung 25"/>
          <p:cNvCxnSpPr>
            <a:stCxn id="5" idx="2"/>
            <a:endCxn id="9" idx="0"/>
          </p:cNvCxnSpPr>
          <p:nvPr/>
        </p:nvCxnSpPr>
        <p:spPr>
          <a:xfrm>
            <a:off x="1187624" y="4221088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>
            <a:stCxn id="9" idx="2"/>
            <a:endCxn id="14" idx="0"/>
          </p:cNvCxnSpPr>
          <p:nvPr/>
        </p:nvCxnSpPr>
        <p:spPr>
          <a:xfrm>
            <a:off x="1187624" y="4797152"/>
            <a:ext cx="103" cy="3089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stCxn id="6" idx="2"/>
            <a:endCxn id="10" idx="0"/>
          </p:cNvCxnSpPr>
          <p:nvPr/>
        </p:nvCxnSpPr>
        <p:spPr>
          <a:xfrm flipH="1">
            <a:off x="3442397" y="4221088"/>
            <a:ext cx="1331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>
            <a:stCxn id="10" idx="2"/>
            <a:endCxn id="13" idx="0"/>
          </p:cNvCxnSpPr>
          <p:nvPr/>
        </p:nvCxnSpPr>
        <p:spPr>
          <a:xfrm>
            <a:off x="3442397" y="4797152"/>
            <a:ext cx="1200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>
            <a:stCxn id="7" idx="2"/>
            <a:endCxn id="11" idx="0"/>
          </p:cNvCxnSpPr>
          <p:nvPr/>
        </p:nvCxnSpPr>
        <p:spPr>
          <a:xfrm>
            <a:off x="5723790" y="4252520"/>
            <a:ext cx="0" cy="1845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stCxn id="11" idx="2"/>
            <a:endCxn id="15" idx="0"/>
          </p:cNvCxnSpPr>
          <p:nvPr/>
        </p:nvCxnSpPr>
        <p:spPr>
          <a:xfrm>
            <a:off x="5723790" y="4797152"/>
            <a:ext cx="1057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>
            <a:stCxn id="8" idx="2"/>
            <a:endCxn id="12" idx="0"/>
          </p:cNvCxnSpPr>
          <p:nvPr/>
        </p:nvCxnSpPr>
        <p:spPr>
          <a:xfrm>
            <a:off x="7991872" y="4265426"/>
            <a:ext cx="0" cy="1716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>
            <a:stCxn id="12" idx="2"/>
            <a:endCxn id="16" idx="0"/>
          </p:cNvCxnSpPr>
          <p:nvPr/>
        </p:nvCxnSpPr>
        <p:spPr>
          <a:xfrm>
            <a:off x="7991872" y="4797152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77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FD1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FD11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FD11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de-DE" b="1" dirty="0"/>
              <a:t>Formularwesen zur Kostenerfassung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u="sng" dirty="0" smtClean="0"/>
              <a:t>Material</a:t>
            </a:r>
          </a:p>
          <a:p>
            <a:pPr marL="0" indent="0">
              <a:buNone/>
            </a:pPr>
            <a:r>
              <a:rPr lang="de-DE" dirty="0" smtClean="0"/>
              <a:t>Materialkarte</a:t>
            </a:r>
          </a:p>
          <a:p>
            <a:pPr marL="0" indent="0">
              <a:buNone/>
            </a:pPr>
            <a:r>
              <a:rPr lang="de-DE" dirty="0" smtClean="0"/>
              <a:t>zur Disposition im Lager</a:t>
            </a:r>
          </a:p>
          <a:p>
            <a:pPr marL="0" indent="0">
              <a:buNone/>
            </a:pPr>
            <a:r>
              <a:rPr lang="de-DE" dirty="0" smtClean="0"/>
              <a:t>als Stückliste</a:t>
            </a:r>
          </a:p>
          <a:p>
            <a:pPr marL="0" indent="0">
              <a:buNone/>
            </a:pPr>
            <a:r>
              <a:rPr lang="de-DE" dirty="0" smtClean="0"/>
              <a:t>Grundlage für die Vorkalkulation</a:t>
            </a:r>
          </a:p>
          <a:p>
            <a:pPr marL="0" indent="0">
              <a:buNone/>
            </a:pPr>
            <a:r>
              <a:rPr lang="de-DE" dirty="0" smtClean="0"/>
              <a:t>für die Nachkalkulation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614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de-DE" b="1" dirty="0"/>
              <a:t>Formularwesen zur Kostenerfassung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641366"/>
            <a:ext cx="872490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590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de-DE" b="1" dirty="0" smtClean="0"/>
              <a:t>Kostenstellenrechnung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in der Kostenstellenrechnung erfolgt die Zuordnung wo im Betrieb sind die Kosten entstanden sind.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Grundlage sind die Zahlen aus der Abgrenzungsrechnung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Aufteilung nach Einzel- und Gemeinkosten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de-DE" dirty="0" smtClean="0"/>
              <a:t>mit dem BAB (Betriebsabrechnungsbogen) werden die Gemeinkostenzuschläge für die Kostenstellen ermittelt.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062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de-DE" dirty="0" smtClean="0"/>
              <a:t>Betriebsabrechnungsbogen (BAB)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Aufbau nach Kostenstellen</a:t>
            </a:r>
          </a:p>
          <a:p>
            <a:r>
              <a:rPr lang="de-DE" dirty="0" smtClean="0"/>
              <a:t>„gerechte“ Verteilung der Kosten auf die Kostenstellen durch Kostenschlüssel</a:t>
            </a:r>
          </a:p>
          <a:p>
            <a:r>
              <a:rPr lang="de-DE" dirty="0" smtClean="0"/>
              <a:t>Kostenschlüssel werden definiert über:</a:t>
            </a:r>
          </a:p>
          <a:p>
            <a:pPr lvl="1"/>
            <a:r>
              <a:rPr lang="de-DE" dirty="0" smtClean="0"/>
              <a:t>qm </a:t>
            </a:r>
            <a:r>
              <a:rPr lang="de-DE" dirty="0" smtClean="0">
                <a:sym typeface="Wingdings" pitchFamily="2" charset="2"/>
              </a:rPr>
              <a:t> Mieten</a:t>
            </a:r>
          </a:p>
          <a:p>
            <a:pPr lvl="1"/>
            <a:r>
              <a:rPr lang="de-DE" dirty="0" smtClean="0">
                <a:sym typeface="Wingdings" pitchFamily="2" charset="2"/>
              </a:rPr>
              <a:t>Lohnlisten  Lohnnebenkosten</a:t>
            </a:r>
          </a:p>
          <a:p>
            <a:pPr lvl="1"/>
            <a:r>
              <a:rPr lang="de-DE" dirty="0" smtClean="0">
                <a:sym typeface="Wingdings" pitchFamily="2" charset="2"/>
              </a:rPr>
              <a:t>Umsatzanteile  Bürokosten, Werbung</a:t>
            </a:r>
          </a:p>
          <a:p>
            <a:pPr lvl="1"/>
            <a:r>
              <a:rPr lang="de-DE" dirty="0" smtClean="0">
                <a:sym typeface="Wingdings" pitchFamily="2" charset="2"/>
              </a:rPr>
              <a:t>kWh  Energie</a:t>
            </a:r>
          </a:p>
        </p:txBody>
      </p:sp>
    </p:spTree>
    <p:extLst>
      <p:ext uri="{BB962C8B-B14F-4D97-AF65-F5344CB8AC3E}">
        <p14:creationId xmlns:p14="http://schemas.microsoft.com/office/powerpoint/2010/main" val="71342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Kosten der Hilfskostenstellen werden auf die Hauptkostenstellen verteilt (Sekundärkosten)</a:t>
            </a:r>
          </a:p>
          <a:p>
            <a:r>
              <a:rPr lang="de-DE" dirty="0"/>
              <a:t>Hauptkostenstellen haben immer einen Ausgangswert den Zuschlagssatz</a:t>
            </a:r>
          </a:p>
          <a:p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de-DE" dirty="0" smtClean="0"/>
              <a:t>Betriebsabrechnungsbogen (BAB)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322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de-DE" dirty="0" smtClean="0"/>
              <a:t>Aufgaben und Ziele der KLR</a:t>
            </a: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323528" y="4077072"/>
            <a:ext cx="2016224" cy="187220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Leistungen &gt; Kosten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(sollte immer &gt; 1 sein)</a:t>
            </a:r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2483768" y="2400960"/>
            <a:ext cx="2016224" cy="100811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Kalkulation</a:t>
            </a:r>
            <a:br>
              <a:rPr lang="de-DE" dirty="0" smtClean="0">
                <a:solidFill>
                  <a:schemeClr val="dk1"/>
                </a:solidFill>
              </a:rPr>
            </a:br>
            <a:r>
              <a:rPr lang="de-DE" dirty="0" smtClean="0">
                <a:solidFill>
                  <a:schemeClr val="dk1"/>
                </a:solidFill>
              </a:rPr>
              <a:t>(Preisermittlung,</a:t>
            </a:r>
            <a:br>
              <a:rPr lang="de-DE" dirty="0" smtClean="0">
                <a:solidFill>
                  <a:schemeClr val="dk1"/>
                </a:solidFill>
              </a:rPr>
            </a:br>
            <a:r>
              <a:rPr lang="de-DE" dirty="0" smtClean="0">
                <a:solidFill>
                  <a:schemeClr val="dk1"/>
                </a:solidFill>
              </a:rPr>
              <a:t>Preiskontrolle)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716016" y="2420888"/>
            <a:ext cx="2016224" cy="100811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Planungs-grundlage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6876256" y="2420888"/>
            <a:ext cx="2016224" cy="100811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Ermittlung der</a:t>
            </a:r>
            <a:br>
              <a:rPr lang="de-DE" dirty="0" smtClean="0">
                <a:solidFill>
                  <a:schemeClr val="dk1"/>
                </a:solidFill>
              </a:rPr>
            </a:br>
            <a:r>
              <a:rPr lang="de-DE" dirty="0" smtClean="0">
                <a:solidFill>
                  <a:schemeClr val="dk1"/>
                </a:solidFill>
              </a:rPr>
              <a:t>Wertansätze</a:t>
            </a:r>
            <a:endParaRPr lang="de-DE" dirty="0">
              <a:solidFill>
                <a:schemeClr val="dk1"/>
              </a:solidFill>
            </a:endParaRPr>
          </a:p>
        </p:txBody>
      </p:sp>
      <p:cxnSp>
        <p:nvCxnSpPr>
          <p:cNvPr id="11" name="Gewinkelte Verbindung 10"/>
          <p:cNvCxnSpPr>
            <a:stCxn id="2" idx="2"/>
            <a:endCxn id="5" idx="0"/>
          </p:cNvCxnSpPr>
          <p:nvPr/>
        </p:nvCxnSpPr>
        <p:spPr>
          <a:xfrm rot="5400000">
            <a:off x="3540279" y="1369239"/>
            <a:ext cx="983322" cy="1080120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Gewinkelte Verbindung 12"/>
          <p:cNvCxnSpPr>
            <a:stCxn id="2" idx="2"/>
            <a:endCxn id="6" idx="0"/>
          </p:cNvCxnSpPr>
          <p:nvPr/>
        </p:nvCxnSpPr>
        <p:spPr>
          <a:xfrm rot="16200000" flipH="1">
            <a:off x="4646439" y="1343199"/>
            <a:ext cx="1003250" cy="1152128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ewinkelte Verbindung 14"/>
          <p:cNvCxnSpPr>
            <a:stCxn id="2" idx="2"/>
            <a:endCxn id="7" idx="0"/>
          </p:cNvCxnSpPr>
          <p:nvPr/>
        </p:nvCxnSpPr>
        <p:spPr>
          <a:xfrm rot="16200000" flipH="1">
            <a:off x="5726559" y="263079"/>
            <a:ext cx="1003250" cy="3312368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Abgerundetes Rechteck 11"/>
          <p:cNvSpPr/>
          <p:nvPr/>
        </p:nvSpPr>
        <p:spPr>
          <a:xfrm>
            <a:off x="323528" y="2406956"/>
            <a:ext cx="2016224" cy="100811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Kontrolle der</a:t>
            </a:r>
            <a:br>
              <a:rPr lang="de-DE" dirty="0" smtClean="0"/>
            </a:br>
            <a:r>
              <a:rPr lang="de-DE" dirty="0" smtClean="0"/>
              <a:t>Wirtschaftlichkeit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2483768" y="4077072"/>
            <a:ext cx="2016224" cy="187220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Kostenträger-stückrechnung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Kostenträger-</a:t>
            </a:r>
          </a:p>
          <a:p>
            <a:pPr algn="ctr"/>
            <a:r>
              <a:rPr lang="de-DE" dirty="0" err="1" smtClean="0"/>
              <a:t>zeitrechnung</a:t>
            </a:r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16" name="Abgerundetes Rechteck 15"/>
          <p:cNvSpPr/>
          <p:nvPr/>
        </p:nvSpPr>
        <p:spPr>
          <a:xfrm>
            <a:off x="4716016" y="4085408"/>
            <a:ext cx="2016224" cy="187220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für Investitions-entscheidungen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Steuerung des Unternehmens</a:t>
            </a:r>
          </a:p>
          <a:p>
            <a:pPr algn="ctr"/>
            <a:endParaRPr lang="de-DE" dirty="0"/>
          </a:p>
        </p:txBody>
      </p:sp>
      <p:sp>
        <p:nvSpPr>
          <p:cNvPr id="17" name="Abgerundetes Rechteck 16"/>
          <p:cNvSpPr/>
          <p:nvPr/>
        </p:nvSpPr>
        <p:spPr>
          <a:xfrm>
            <a:off x="6876256" y="4092457"/>
            <a:ext cx="2016224" cy="187220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für den bilanziellen Ansatz</a:t>
            </a:r>
            <a:endParaRPr lang="de-DE" dirty="0"/>
          </a:p>
        </p:txBody>
      </p:sp>
      <p:cxnSp>
        <p:nvCxnSpPr>
          <p:cNvPr id="18" name="Gewinkelte Verbindung 17"/>
          <p:cNvCxnSpPr>
            <a:stCxn id="2" idx="2"/>
            <a:endCxn id="12" idx="0"/>
          </p:cNvCxnSpPr>
          <p:nvPr/>
        </p:nvCxnSpPr>
        <p:spPr>
          <a:xfrm rot="5400000">
            <a:off x="2457161" y="292117"/>
            <a:ext cx="989318" cy="3240360"/>
          </a:xfrm>
          <a:prstGeom prst="bentConnector3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Gerade Verbindung 19"/>
          <p:cNvCxnSpPr>
            <a:stCxn id="12" idx="2"/>
            <a:endCxn id="4" idx="0"/>
          </p:cNvCxnSpPr>
          <p:nvPr/>
        </p:nvCxnSpPr>
        <p:spPr>
          <a:xfrm>
            <a:off x="1331640" y="3415068"/>
            <a:ext cx="0" cy="66200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Gerade Verbindung 21"/>
          <p:cNvCxnSpPr>
            <a:stCxn id="5" idx="2"/>
            <a:endCxn id="14" idx="0"/>
          </p:cNvCxnSpPr>
          <p:nvPr/>
        </p:nvCxnSpPr>
        <p:spPr>
          <a:xfrm>
            <a:off x="3491880" y="3409072"/>
            <a:ext cx="0" cy="668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Gerade Verbindung 23"/>
          <p:cNvCxnSpPr>
            <a:stCxn id="6" idx="2"/>
            <a:endCxn id="16" idx="0"/>
          </p:cNvCxnSpPr>
          <p:nvPr/>
        </p:nvCxnSpPr>
        <p:spPr>
          <a:xfrm>
            <a:off x="5724128" y="3429000"/>
            <a:ext cx="0" cy="6564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Gerade Verbindung 25"/>
          <p:cNvCxnSpPr>
            <a:stCxn id="7" idx="2"/>
            <a:endCxn id="17" idx="0"/>
          </p:cNvCxnSpPr>
          <p:nvPr/>
        </p:nvCxnSpPr>
        <p:spPr>
          <a:xfrm>
            <a:off x="7884368" y="3429000"/>
            <a:ext cx="0" cy="66345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324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de-DE" b="1" dirty="0" smtClean="0"/>
              <a:t>Kosten- und Leistungsrechnung</a:t>
            </a:r>
            <a:endParaRPr lang="de-DE" b="1" dirty="0"/>
          </a:p>
        </p:txBody>
      </p:sp>
      <p:sp>
        <p:nvSpPr>
          <p:cNvPr id="4" name="Abgerundetes Rechteck 3"/>
          <p:cNvSpPr/>
          <p:nvPr/>
        </p:nvSpPr>
        <p:spPr>
          <a:xfrm>
            <a:off x="434936" y="2060848"/>
            <a:ext cx="2376264" cy="11521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ln>
                  <a:solidFill>
                    <a:schemeClr val="tx1"/>
                  </a:solidFill>
                </a:ln>
              </a:rPr>
              <a:t>Kostenarten-</a:t>
            </a:r>
            <a:br>
              <a:rPr lang="de-DE" sz="2800" dirty="0" smtClean="0">
                <a:ln>
                  <a:solidFill>
                    <a:schemeClr val="tx1"/>
                  </a:solidFill>
                </a:ln>
              </a:rPr>
            </a:br>
            <a:r>
              <a:rPr lang="de-DE" sz="2800" dirty="0" err="1" smtClean="0">
                <a:ln>
                  <a:solidFill>
                    <a:schemeClr val="tx1"/>
                  </a:solidFill>
                </a:ln>
              </a:rPr>
              <a:t>rechnung</a:t>
            </a:r>
            <a:endParaRPr lang="de-DE" sz="28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3419872" y="2060848"/>
            <a:ext cx="2376264" cy="11521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ln>
                  <a:solidFill>
                    <a:schemeClr val="tx1"/>
                  </a:solidFill>
                </a:ln>
                <a:solidFill>
                  <a:schemeClr val="dk1"/>
                </a:solidFill>
              </a:rPr>
              <a:t>Kostenstellen-</a:t>
            </a:r>
            <a:br>
              <a:rPr lang="de-DE" sz="2800" dirty="0" smtClean="0">
                <a:ln>
                  <a:solidFill>
                    <a:schemeClr val="tx1"/>
                  </a:solidFill>
                </a:ln>
                <a:solidFill>
                  <a:schemeClr val="dk1"/>
                </a:solidFill>
              </a:rPr>
            </a:br>
            <a:r>
              <a:rPr lang="de-DE" sz="2800" dirty="0" err="1" smtClean="0">
                <a:ln>
                  <a:solidFill>
                    <a:schemeClr val="tx1"/>
                  </a:solidFill>
                </a:ln>
                <a:solidFill>
                  <a:schemeClr val="dk1"/>
                </a:solidFill>
              </a:rPr>
              <a:t>rechnung</a:t>
            </a:r>
            <a:endParaRPr lang="de-DE" sz="2800" dirty="0">
              <a:ln>
                <a:solidFill>
                  <a:schemeClr val="tx1"/>
                </a:solidFill>
              </a:ln>
              <a:solidFill>
                <a:schemeClr val="dk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6372200" y="2060848"/>
            <a:ext cx="2376264" cy="11521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ln>
                  <a:solidFill>
                    <a:schemeClr val="tx1"/>
                  </a:solidFill>
                </a:ln>
                <a:solidFill>
                  <a:schemeClr val="dk1"/>
                </a:solidFill>
              </a:rPr>
              <a:t>Kostenträger-</a:t>
            </a:r>
            <a:br>
              <a:rPr lang="de-DE" sz="2800" dirty="0" smtClean="0">
                <a:ln>
                  <a:solidFill>
                    <a:schemeClr val="tx1"/>
                  </a:solidFill>
                </a:ln>
                <a:solidFill>
                  <a:schemeClr val="dk1"/>
                </a:solidFill>
              </a:rPr>
            </a:br>
            <a:r>
              <a:rPr lang="de-DE" sz="2800" dirty="0" err="1" smtClean="0">
                <a:ln>
                  <a:solidFill>
                    <a:schemeClr val="tx1"/>
                  </a:solidFill>
                </a:ln>
                <a:solidFill>
                  <a:schemeClr val="dk1"/>
                </a:solidFill>
              </a:rPr>
              <a:t>rechnung</a:t>
            </a:r>
            <a:endParaRPr lang="de-DE" sz="2800" dirty="0">
              <a:ln>
                <a:solidFill>
                  <a:schemeClr val="tx1"/>
                </a:solidFill>
              </a:ln>
              <a:solidFill>
                <a:schemeClr val="dk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34936" y="3717032"/>
            <a:ext cx="2376264" cy="11521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n>
                  <a:solidFill>
                    <a:schemeClr val="tx1"/>
                  </a:solidFill>
                </a:ln>
              </a:rPr>
              <a:t>Welche</a:t>
            </a:r>
            <a:r>
              <a:rPr lang="de-DE" dirty="0" smtClean="0">
                <a:ln>
                  <a:solidFill>
                    <a:schemeClr val="tx1"/>
                  </a:solidFill>
                </a:ln>
              </a:rPr>
              <a:t> Kosten und in </a:t>
            </a:r>
            <a:r>
              <a:rPr lang="de-DE" b="1" dirty="0" smtClean="0">
                <a:ln>
                  <a:solidFill>
                    <a:schemeClr val="tx1"/>
                  </a:solidFill>
                </a:ln>
              </a:rPr>
              <a:t>welcher Höhe </a:t>
            </a:r>
            <a:r>
              <a:rPr lang="de-DE" dirty="0" smtClean="0">
                <a:ln>
                  <a:solidFill>
                    <a:schemeClr val="tx1"/>
                  </a:solidFill>
                </a:ln>
              </a:rPr>
              <a:t>sind diese entstanden?</a:t>
            </a:r>
            <a:endParaRPr lang="de-DE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3419872" y="3717032"/>
            <a:ext cx="2376264" cy="11521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n>
                  <a:solidFill>
                    <a:schemeClr val="tx1"/>
                  </a:solidFill>
                </a:ln>
              </a:rPr>
              <a:t>Wo</a:t>
            </a:r>
            <a:r>
              <a:rPr lang="de-DE" dirty="0" smtClean="0">
                <a:ln>
                  <a:solidFill>
                    <a:schemeClr val="tx1"/>
                  </a:solidFill>
                </a:ln>
              </a:rPr>
              <a:t> sind die Kosten entstanden?</a:t>
            </a:r>
            <a:endParaRPr lang="de-DE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6372200" y="3717032"/>
            <a:ext cx="2376264" cy="11521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n>
                  <a:solidFill>
                    <a:schemeClr val="tx1"/>
                  </a:solidFill>
                </a:ln>
              </a:rPr>
              <a:t>Wofür</a:t>
            </a:r>
            <a:r>
              <a:rPr lang="de-DE" dirty="0" smtClean="0">
                <a:ln>
                  <a:solidFill>
                    <a:schemeClr val="tx1"/>
                  </a:solidFill>
                </a:ln>
              </a:rPr>
              <a:t> sind die Kosten entstanden?</a:t>
            </a:r>
            <a:endParaRPr lang="de-DE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34936" y="5301208"/>
            <a:ext cx="2376264" cy="11521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n>
                  <a:solidFill>
                    <a:schemeClr val="tx1"/>
                  </a:solidFill>
                </a:ln>
              </a:rPr>
              <a:t>Erfassung aller Kosten </a:t>
            </a:r>
          </a:p>
          <a:p>
            <a:pPr algn="ctr"/>
            <a:r>
              <a:rPr lang="de-DE" dirty="0" smtClean="0">
                <a:ln>
                  <a:solidFill>
                    <a:schemeClr val="tx1"/>
                  </a:solidFill>
                </a:ln>
              </a:rPr>
              <a:t>Erfassung der  Kosten in der korrekten Höhe</a:t>
            </a:r>
            <a:endParaRPr lang="de-DE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419872" y="5301208"/>
            <a:ext cx="2376264" cy="11521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n>
                  <a:solidFill>
                    <a:schemeClr val="tx1"/>
                  </a:solidFill>
                </a:ln>
              </a:rPr>
              <a:t>An welcher Stelle im Betrieb sind die Kosten </a:t>
            </a:r>
            <a:r>
              <a:rPr lang="de-DE" dirty="0" err="1" smtClean="0">
                <a:ln>
                  <a:solidFill>
                    <a:schemeClr val="tx1"/>
                  </a:solidFill>
                </a:ln>
              </a:rPr>
              <a:t>entsatnden</a:t>
            </a:r>
            <a:r>
              <a:rPr lang="de-DE" dirty="0" smtClean="0">
                <a:ln>
                  <a:solidFill>
                    <a:schemeClr val="tx1"/>
                  </a:solidFill>
                </a:ln>
              </a:rPr>
              <a:t>.</a:t>
            </a:r>
            <a:endParaRPr lang="de-DE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6372200" y="5301208"/>
            <a:ext cx="2376264" cy="11521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n>
                  <a:solidFill>
                    <a:schemeClr val="tx1"/>
                  </a:solidFill>
                </a:ln>
              </a:rPr>
              <a:t>Für welche Produkte oder Dienstleistungen sind die Kosten entstanden.</a:t>
            </a:r>
            <a:endParaRPr lang="de-DE" dirty="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16" name="Gewinkelte Verbindung 15"/>
          <p:cNvCxnSpPr>
            <a:stCxn id="2" idx="2"/>
            <a:endCxn id="4" idx="0"/>
          </p:cNvCxnSpPr>
          <p:nvPr/>
        </p:nvCxnSpPr>
        <p:spPr>
          <a:xfrm rot="5400000">
            <a:off x="2775929" y="264777"/>
            <a:ext cx="643210" cy="2948932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winkelte Verbindung 17"/>
          <p:cNvCxnSpPr>
            <a:stCxn id="2" idx="2"/>
            <a:endCxn id="6" idx="0"/>
          </p:cNvCxnSpPr>
          <p:nvPr/>
        </p:nvCxnSpPr>
        <p:spPr>
          <a:xfrm rot="16200000" flipH="1">
            <a:off x="5744561" y="245077"/>
            <a:ext cx="643210" cy="2988332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winkelte Verbindung 19"/>
          <p:cNvCxnSpPr>
            <a:stCxn id="2" idx="2"/>
            <a:endCxn id="5" idx="0"/>
          </p:cNvCxnSpPr>
          <p:nvPr/>
        </p:nvCxnSpPr>
        <p:spPr>
          <a:xfrm rot="16200000" flipH="1">
            <a:off x="4268397" y="1721241"/>
            <a:ext cx="643210" cy="36004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Gerade Verbindung 21"/>
          <p:cNvCxnSpPr>
            <a:stCxn id="4" idx="2"/>
            <a:endCxn id="7" idx="0"/>
          </p:cNvCxnSpPr>
          <p:nvPr/>
        </p:nvCxnSpPr>
        <p:spPr>
          <a:xfrm>
            <a:off x="1623068" y="3212976"/>
            <a:ext cx="0" cy="5040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Gerade Verbindung 23"/>
          <p:cNvCxnSpPr>
            <a:stCxn id="5" idx="2"/>
            <a:endCxn id="8" idx="0"/>
          </p:cNvCxnSpPr>
          <p:nvPr/>
        </p:nvCxnSpPr>
        <p:spPr>
          <a:xfrm>
            <a:off x="4608004" y="3212976"/>
            <a:ext cx="0" cy="5040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Gerade Verbindung 25"/>
          <p:cNvCxnSpPr>
            <a:stCxn id="6" idx="2"/>
            <a:endCxn id="9" idx="0"/>
          </p:cNvCxnSpPr>
          <p:nvPr/>
        </p:nvCxnSpPr>
        <p:spPr>
          <a:xfrm>
            <a:off x="7560332" y="3212976"/>
            <a:ext cx="0" cy="5040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Gerade Verbindung 27"/>
          <p:cNvCxnSpPr>
            <a:stCxn id="7" idx="2"/>
            <a:endCxn id="10" idx="0"/>
          </p:cNvCxnSpPr>
          <p:nvPr/>
        </p:nvCxnSpPr>
        <p:spPr>
          <a:xfrm>
            <a:off x="1623068" y="4869160"/>
            <a:ext cx="0" cy="43204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stCxn id="8" idx="2"/>
            <a:endCxn id="11" idx="0"/>
          </p:cNvCxnSpPr>
          <p:nvPr/>
        </p:nvCxnSpPr>
        <p:spPr>
          <a:xfrm>
            <a:off x="4608004" y="4869160"/>
            <a:ext cx="0" cy="43204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Gerade Verbindung 31"/>
          <p:cNvCxnSpPr>
            <a:stCxn id="9" idx="2"/>
            <a:endCxn id="12" idx="0"/>
          </p:cNvCxnSpPr>
          <p:nvPr/>
        </p:nvCxnSpPr>
        <p:spPr>
          <a:xfrm>
            <a:off x="7560332" y="4869160"/>
            <a:ext cx="0" cy="43204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183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CCF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CCFF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CCFF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Begriffe der KLR</a:t>
            </a:r>
            <a:endParaRPr lang="de-DE" b="1" dirty="0"/>
          </a:p>
        </p:txBody>
      </p:sp>
      <p:sp>
        <p:nvSpPr>
          <p:cNvPr id="4" name="Abgerundetes Rechteck 3"/>
          <p:cNvSpPr/>
          <p:nvPr/>
        </p:nvSpPr>
        <p:spPr>
          <a:xfrm>
            <a:off x="755576" y="1844824"/>
            <a:ext cx="3240360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 smtClean="0"/>
              <a:t>Auszahlung</a:t>
            </a:r>
            <a:endParaRPr lang="de-DE" sz="3600" b="1" dirty="0"/>
          </a:p>
        </p:txBody>
      </p:sp>
      <p:sp>
        <p:nvSpPr>
          <p:cNvPr id="5" name="Abgerundetes Rechteck 4"/>
          <p:cNvSpPr/>
          <p:nvPr/>
        </p:nvSpPr>
        <p:spPr>
          <a:xfrm>
            <a:off x="4932040" y="1844824"/>
            <a:ext cx="3240360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solidFill>
                  <a:schemeClr val="dk1"/>
                </a:solidFill>
              </a:rPr>
              <a:t>Einzahlung</a:t>
            </a:r>
            <a:endParaRPr lang="de-DE" sz="3600" b="1" dirty="0">
              <a:solidFill>
                <a:schemeClr val="dk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755576" y="3140968"/>
            <a:ext cx="3240360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 smtClean="0"/>
              <a:t>Ausgabe</a:t>
            </a:r>
            <a:endParaRPr lang="de-DE" sz="3600" b="1" dirty="0">
              <a:solidFill>
                <a:schemeClr val="dk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932040" y="3140968"/>
            <a:ext cx="3240360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solidFill>
                  <a:schemeClr val="dk1"/>
                </a:solidFill>
              </a:rPr>
              <a:t>Einnahme</a:t>
            </a:r>
            <a:endParaRPr lang="de-DE" sz="3600" b="1" dirty="0">
              <a:solidFill>
                <a:schemeClr val="dk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755576" y="4293096"/>
            <a:ext cx="3240360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solidFill>
                  <a:schemeClr val="dk1"/>
                </a:solidFill>
              </a:rPr>
              <a:t>Aufwand</a:t>
            </a:r>
            <a:endParaRPr lang="de-DE" sz="3600" b="1" dirty="0">
              <a:solidFill>
                <a:schemeClr val="dk1"/>
              </a:solidFill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4932040" y="4293096"/>
            <a:ext cx="3240360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solidFill>
                  <a:schemeClr val="dk1"/>
                </a:solidFill>
              </a:rPr>
              <a:t>Ertrag</a:t>
            </a:r>
            <a:endParaRPr lang="de-DE" sz="3600" b="1" dirty="0">
              <a:solidFill>
                <a:schemeClr val="dk1"/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755576" y="5517232"/>
            <a:ext cx="3240360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solidFill>
                  <a:schemeClr val="dk1"/>
                </a:solidFill>
              </a:rPr>
              <a:t>Kosten</a:t>
            </a:r>
            <a:endParaRPr lang="de-DE" sz="3600" b="1" dirty="0">
              <a:solidFill>
                <a:schemeClr val="dk1"/>
              </a:solidFill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4932040" y="5517232"/>
            <a:ext cx="3240360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solidFill>
                  <a:schemeClr val="dk1"/>
                </a:solidFill>
              </a:rPr>
              <a:t>Leistungen</a:t>
            </a:r>
            <a:endParaRPr lang="de-DE" sz="3600" b="1" dirty="0">
              <a:solidFill>
                <a:schemeClr val="dk1"/>
              </a:solidFill>
            </a:endParaRPr>
          </a:p>
        </p:txBody>
      </p:sp>
      <p:cxnSp>
        <p:nvCxnSpPr>
          <p:cNvPr id="13" name="Gerade Verbindung 12"/>
          <p:cNvCxnSpPr>
            <a:stCxn id="4" idx="3"/>
            <a:endCxn id="5" idx="1"/>
          </p:cNvCxnSpPr>
          <p:nvPr/>
        </p:nvCxnSpPr>
        <p:spPr>
          <a:xfrm>
            <a:off x="3995936" y="2276872"/>
            <a:ext cx="9361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erade Verbindung 14"/>
          <p:cNvCxnSpPr>
            <a:stCxn id="6" idx="3"/>
            <a:endCxn id="7" idx="1"/>
          </p:cNvCxnSpPr>
          <p:nvPr/>
        </p:nvCxnSpPr>
        <p:spPr>
          <a:xfrm>
            <a:off x="3995936" y="3573016"/>
            <a:ext cx="9361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stCxn id="8" idx="3"/>
            <a:endCxn id="9" idx="1"/>
          </p:cNvCxnSpPr>
          <p:nvPr/>
        </p:nvCxnSpPr>
        <p:spPr>
          <a:xfrm>
            <a:off x="3995936" y="4725144"/>
            <a:ext cx="9361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Gerade Verbindung 18"/>
          <p:cNvCxnSpPr>
            <a:stCxn id="10" idx="3"/>
            <a:endCxn id="11" idx="1"/>
          </p:cNvCxnSpPr>
          <p:nvPr/>
        </p:nvCxnSpPr>
        <p:spPr>
          <a:xfrm>
            <a:off x="3995936" y="5949280"/>
            <a:ext cx="9361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14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971600" y="1990707"/>
            <a:ext cx="4248472" cy="93610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Auszahlung</a:t>
            </a:r>
            <a:endParaRPr lang="de-DE" sz="3200" b="1" dirty="0"/>
          </a:p>
        </p:txBody>
      </p:sp>
      <p:sp>
        <p:nvSpPr>
          <p:cNvPr id="5" name="Abgerundetes Rechteck 4"/>
          <p:cNvSpPr/>
          <p:nvPr/>
        </p:nvSpPr>
        <p:spPr>
          <a:xfrm>
            <a:off x="1763688" y="2928483"/>
            <a:ext cx="4248472" cy="93610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schemeClr val="dk1"/>
                </a:solidFill>
              </a:rPr>
              <a:t>Ausgabe</a:t>
            </a:r>
            <a:endParaRPr lang="de-DE" sz="3200" b="1" dirty="0">
              <a:solidFill>
                <a:schemeClr val="dk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2699792" y="3867332"/>
            <a:ext cx="4248472" cy="93610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schemeClr val="dk1"/>
                </a:solidFill>
              </a:rPr>
              <a:t>Aufwand</a:t>
            </a:r>
            <a:endParaRPr lang="de-DE" sz="3200" b="1" dirty="0">
              <a:solidFill>
                <a:schemeClr val="dk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563888" y="4786025"/>
            <a:ext cx="4248472" cy="93610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schemeClr val="dk1"/>
                </a:solidFill>
              </a:rPr>
              <a:t>Kosten</a:t>
            </a:r>
            <a:endParaRPr lang="de-DE" sz="3200" b="1" dirty="0">
              <a:solidFill>
                <a:schemeClr val="dk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187624" y="2710787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1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3458374" y="2710787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2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5508104" y="2710787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3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123728" y="3651308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4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4283968" y="3705255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5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300192" y="3651308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6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3060326" y="4587412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7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5178967" y="4587412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8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7236296" y="4570001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dk1"/>
                </a:solidFill>
              </a:rPr>
              <a:t>9</a:t>
            </a:r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17" name="Abgerundete rechteckige Legende 16"/>
          <p:cNvSpPr/>
          <p:nvPr/>
        </p:nvSpPr>
        <p:spPr>
          <a:xfrm>
            <a:off x="503548" y="404664"/>
            <a:ext cx="2916818" cy="1368152"/>
          </a:xfrm>
          <a:prstGeom prst="wedgeRoundRectCallout">
            <a:avLst>
              <a:gd name="adj1" fmla="val -19686"/>
              <a:gd name="adj2" fmla="val 125456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Auszahlung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Ausgabe</a:t>
            </a:r>
            <a:endParaRPr lang="de-DE" b="1" u="sng" dirty="0" smtClean="0">
              <a:solidFill>
                <a:schemeClr val="dk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</a:rPr>
              <a:t>Anzahlungen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/>
              <a:t>Steuerzahlungen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</a:rPr>
              <a:t>Zahlungen von </a:t>
            </a:r>
            <a:r>
              <a:rPr lang="de-DE" b="1" dirty="0" err="1" smtClean="0">
                <a:solidFill>
                  <a:schemeClr val="dk1"/>
                </a:solidFill>
              </a:rPr>
              <a:t>Verbindl</a:t>
            </a:r>
            <a:r>
              <a:rPr lang="de-DE" b="1" dirty="0" smtClean="0">
                <a:solidFill>
                  <a:schemeClr val="dk1"/>
                </a:solid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/>
              <a:t>Privatentnahme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18" name="Abgerundete rechteckige Legende 17"/>
          <p:cNvSpPr/>
          <p:nvPr/>
        </p:nvSpPr>
        <p:spPr>
          <a:xfrm>
            <a:off x="3078126" y="421286"/>
            <a:ext cx="2916324" cy="1368152"/>
          </a:xfrm>
          <a:prstGeom prst="wedgeRoundRectCallout">
            <a:avLst>
              <a:gd name="adj1" fmla="val -29628"/>
              <a:gd name="adj2" fmla="val 128520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Auszahlung = Ausgabe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/>
              <a:t>Bareinkauf von RHB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</a:rPr>
              <a:t>Bareinkauf von Maschinen</a:t>
            </a:r>
          </a:p>
          <a:p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19" name="Abgerundete rechteckige Legende 18"/>
          <p:cNvSpPr/>
          <p:nvPr/>
        </p:nvSpPr>
        <p:spPr>
          <a:xfrm>
            <a:off x="6012160" y="404664"/>
            <a:ext cx="2808312" cy="1368152"/>
          </a:xfrm>
          <a:prstGeom prst="wedgeRoundRectCallout">
            <a:avLst>
              <a:gd name="adj1" fmla="val -59747"/>
              <a:gd name="adj2" fmla="val 12688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Ausgabe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Auszahlung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Zieleinkauf von RHB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  <a:sym typeface="Symbol"/>
              </a:rPr>
              <a:t>Zieleinkauf von Maschinen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0" name="Abgerundete rechteckige Legende 19"/>
          <p:cNvSpPr/>
          <p:nvPr/>
        </p:nvSpPr>
        <p:spPr>
          <a:xfrm>
            <a:off x="593401" y="2153658"/>
            <a:ext cx="2484725" cy="1114257"/>
          </a:xfrm>
          <a:prstGeom prst="wedgeRoundRectCallout">
            <a:avLst>
              <a:gd name="adj1" fmla="val 18668"/>
              <a:gd name="adj2" fmla="val 93511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Ausgabe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Aufwand</a:t>
            </a:r>
          </a:p>
          <a:p>
            <a:r>
              <a:rPr lang="de-DE" b="1" dirty="0" smtClean="0">
                <a:sym typeface="Symbol"/>
              </a:rPr>
              <a:t>Einkauf von RHB auf Lager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1" name="Abgerundete rechteckige Legende 20"/>
          <p:cNvSpPr/>
          <p:nvPr/>
        </p:nvSpPr>
        <p:spPr>
          <a:xfrm>
            <a:off x="3347864" y="2153658"/>
            <a:ext cx="2340260" cy="1242877"/>
          </a:xfrm>
          <a:prstGeom prst="wedgeRoundRectCallout">
            <a:avLst>
              <a:gd name="adj1" fmla="val -3960"/>
              <a:gd name="adj2" fmla="val 86106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Ausgabe = Aufwand</a:t>
            </a:r>
          </a:p>
          <a:p>
            <a:r>
              <a:rPr lang="de-DE" b="1" dirty="0" smtClean="0"/>
              <a:t>Kauf und Verbrauch von RHB in der gleichen Periode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2" name="Abgerundete rechteckige Legende 21"/>
          <p:cNvSpPr/>
          <p:nvPr/>
        </p:nvSpPr>
        <p:spPr>
          <a:xfrm>
            <a:off x="6174178" y="2092241"/>
            <a:ext cx="2484276" cy="1119663"/>
          </a:xfrm>
          <a:prstGeom prst="wedgeRoundRectCallout">
            <a:avLst>
              <a:gd name="adj1" fmla="val -36095"/>
              <a:gd name="adj2" fmla="val 95366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Aufwand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Ausgabe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Abschreibungen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  <a:sym typeface="Symbol"/>
              </a:rPr>
              <a:t>Entnahme von Lagerbeständen 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3" name="Abgerundete rechteckige Legende 22"/>
          <p:cNvSpPr/>
          <p:nvPr/>
        </p:nvSpPr>
        <p:spPr>
          <a:xfrm>
            <a:off x="1578164" y="3068960"/>
            <a:ext cx="2520280" cy="1392379"/>
          </a:xfrm>
          <a:prstGeom prst="wedgeRoundRectCallout">
            <a:avLst>
              <a:gd name="adj1" fmla="val 15449"/>
              <a:gd name="adj2" fmla="val 7488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Aufwand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Kosten</a:t>
            </a:r>
          </a:p>
          <a:p>
            <a:r>
              <a:rPr lang="de-DE" b="1" dirty="0" smtClean="0">
                <a:sym typeface="Symbol"/>
              </a:rPr>
              <a:t>(neutraler Aufwand)</a:t>
            </a:r>
            <a:endParaRPr lang="de-DE" b="1" dirty="0" smtClean="0">
              <a:solidFill>
                <a:schemeClr val="dk1"/>
              </a:solidFill>
              <a:sym typeface="Symbol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Betriebsfremd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  <a:sym typeface="Symbol"/>
              </a:rPr>
              <a:t>Periodenfremd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Außerordentlich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4" name="Abgerundete rechteckige Legende 23"/>
          <p:cNvSpPr/>
          <p:nvPr/>
        </p:nvSpPr>
        <p:spPr>
          <a:xfrm>
            <a:off x="4283968" y="2945894"/>
            <a:ext cx="3348372" cy="1389490"/>
          </a:xfrm>
          <a:prstGeom prst="wedgeRoundRectCallout">
            <a:avLst>
              <a:gd name="adj1" fmla="val -17916"/>
              <a:gd name="adj2" fmla="val 74538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Aufwand = Kosten</a:t>
            </a:r>
          </a:p>
          <a:p>
            <a:r>
              <a:rPr lang="de-DE" b="1" dirty="0" smtClean="0"/>
              <a:t>(Zweckaufwand = Grundkosten)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</a:rPr>
              <a:t>Materialaufwand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/>
              <a:t>Löhne und Gehälter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</a:rPr>
              <a:t>Betriebliche Mieten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5" name="Abgerundete rechteckige Legende 24"/>
          <p:cNvSpPr/>
          <p:nvPr/>
        </p:nvSpPr>
        <p:spPr>
          <a:xfrm>
            <a:off x="6464064" y="365915"/>
            <a:ext cx="2572432" cy="3498672"/>
          </a:xfrm>
          <a:prstGeom prst="wedgeRoundRectCallout">
            <a:avLst>
              <a:gd name="adj1" fmla="val -13030"/>
              <a:gd name="adj2" fmla="val 72933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Kosten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Aufwand</a:t>
            </a:r>
          </a:p>
          <a:p>
            <a:r>
              <a:rPr lang="de-DE" b="1" dirty="0" smtClean="0">
                <a:sym typeface="Symbol"/>
              </a:rPr>
              <a:t>(kalkulatorische Kosten)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  <a:sym typeface="Symbol"/>
              </a:rPr>
              <a:t>Kalkulatorischer</a:t>
            </a:r>
            <a:br>
              <a:rPr lang="de-DE" b="1" dirty="0" smtClean="0">
                <a:solidFill>
                  <a:schemeClr val="dk1"/>
                </a:solidFill>
                <a:sym typeface="Symbol"/>
              </a:rPr>
            </a:br>
            <a:r>
              <a:rPr lang="de-DE" b="1" dirty="0" smtClean="0">
                <a:solidFill>
                  <a:schemeClr val="dk1"/>
                </a:solidFill>
                <a:sym typeface="Symbol"/>
              </a:rPr>
              <a:t>U</a:t>
            </a:r>
            <a:r>
              <a:rPr lang="de-DE" b="1" dirty="0" smtClean="0">
                <a:sym typeface="Symbol"/>
              </a:rPr>
              <a:t>nternehmerlohn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  <a:sym typeface="Symbol"/>
              </a:rPr>
              <a:t>Kalkulatorische</a:t>
            </a:r>
            <a:br>
              <a:rPr lang="de-DE" b="1" dirty="0" smtClean="0">
                <a:solidFill>
                  <a:schemeClr val="dk1"/>
                </a:solidFill>
                <a:sym typeface="Symbol"/>
              </a:rPr>
            </a:br>
            <a:r>
              <a:rPr lang="de-DE" b="1" dirty="0" smtClean="0">
                <a:sym typeface="Symbol"/>
              </a:rPr>
              <a:t>Miete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  <a:sym typeface="Symbol"/>
              </a:rPr>
              <a:t>Kalkulatorische</a:t>
            </a:r>
            <a:br>
              <a:rPr lang="de-DE" b="1" dirty="0" smtClean="0">
                <a:solidFill>
                  <a:schemeClr val="dk1"/>
                </a:solidFill>
                <a:sym typeface="Symbol"/>
              </a:rPr>
            </a:br>
            <a:r>
              <a:rPr lang="de-DE" b="1" dirty="0" smtClean="0">
                <a:solidFill>
                  <a:schemeClr val="dk1"/>
                </a:solidFill>
                <a:sym typeface="Symbol"/>
              </a:rPr>
              <a:t>Zinsen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Kalkulatorische</a:t>
            </a:r>
            <a:br>
              <a:rPr lang="de-DE" b="1" dirty="0" smtClean="0">
                <a:sym typeface="Symbol"/>
              </a:rPr>
            </a:br>
            <a:r>
              <a:rPr lang="de-DE" b="1" dirty="0" smtClean="0">
                <a:solidFill>
                  <a:schemeClr val="dk1"/>
                </a:solidFill>
                <a:sym typeface="Symbol"/>
              </a:rPr>
              <a:t>Abschreibungen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>
          <a:xfrm>
            <a:off x="349188" y="5722129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b="1" dirty="0" smtClean="0"/>
              <a:t>Auszahlung – Ausgabe – Aufwand - Kosten</a:t>
            </a:r>
            <a:endParaRPr lang="de-DE" sz="3600" b="1" dirty="0"/>
          </a:p>
        </p:txBody>
      </p:sp>
    </p:spTree>
    <p:extLst>
      <p:ext uri="{BB962C8B-B14F-4D97-AF65-F5344CB8AC3E}">
        <p14:creationId xmlns:p14="http://schemas.microsoft.com/office/powerpoint/2010/main" val="255402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971600" y="1990707"/>
            <a:ext cx="4248472" cy="93610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prstClr val="black"/>
                </a:solidFill>
              </a:rPr>
              <a:t>Einzahlung</a:t>
            </a:r>
            <a:endParaRPr lang="de-DE" sz="3200" b="1" dirty="0">
              <a:solidFill>
                <a:prstClr val="black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763688" y="2928483"/>
            <a:ext cx="4248472" cy="93610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prstClr val="black"/>
                </a:solidFill>
              </a:rPr>
              <a:t>Einnahme</a:t>
            </a:r>
            <a:endParaRPr lang="de-DE" sz="3200" b="1" dirty="0">
              <a:solidFill>
                <a:prstClr val="black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2699792" y="3867332"/>
            <a:ext cx="4248472" cy="93610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prstClr val="black"/>
                </a:solidFill>
              </a:rPr>
              <a:t>Ertrag</a:t>
            </a:r>
            <a:endParaRPr lang="de-DE" sz="3200" b="1" dirty="0">
              <a:solidFill>
                <a:prstClr val="black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563888" y="4786025"/>
            <a:ext cx="4248472" cy="93610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prstClr val="black"/>
                </a:solidFill>
              </a:rPr>
              <a:t>Leistungen</a:t>
            </a:r>
            <a:endParaRPr lang="de-DE" sz="3200" b="1" dirty="0">
              <a:solidFill>
                <a:prstClr val="black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187624" y="2710787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9" name="Ellipse 8"/>
          <p:cNvSpPr/>
          <p:nvPr/>
        </p:nvSpPr>
        <p:spPr>
          <a:xfrm>
            <a:off x="3458374" y="2710787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10" name="Ellipse 9"/>
          <p:cNvSpPr/>
          <p:nvPr/>
        </p:nvSpPr>
        <p:spPr>
          <a:xfrm>
            <a:off x="5508104" y="2710787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11" name="Ellipse 10"/>
          <p:cNvSpPr/>
          <p:nvPr/>
        </p:nvSpPr>
        <p:spPr>
          <a:xfrm>
            <a:off x="2123728" y="3651308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2" name="Ellipse 11"/>
          <p:cNvSpPr/>
          <p:nvPr/>
        </p:nvSpPr>
        <p:spPr>
          <a:xfrm>
            <a:off x="4283968" y="3705255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13" name="Ellipse 12"/>
          <p:cNvSpPr/>
          <p:nvPr/>
        </p:nvSpPr>
        <p:spPr>
          <a:xfrm>
            <a:off x="6300192" y="3651308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14" name="Ellipse 13"/>
          <p:cNvSpPr/>
          <p:nvPr/>
        </p:nvSpPr>
        <p:spPr>
          <a:xfrm>
            <a:off x="3060326" y="4587412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7</a:t>
            </a:r>
          </a:p>
        </p:txBody>
      </p:sp>
      <p:sp>
        <p:nvSpPr>
          <p:cNvPr id="15" name="Ellipse 14"/>
          <p:cNvSpPr/>
          <p:nvPr/>
        </p:nvSpPr>
        <p:spPr>
          <a:xfrm>
            <a:off x="5178967" y="4587412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Ellipse 15"/>
          <p:cNvSpPr/>
          <p:nvPr/>
        </p:nvSpPr>
        <p:spPr>
          <a:xfrm>
            <a:off x="7236296" y="4570001"/>
            <a:ext cx="360040" cy="4320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prstClr val="black"/>
                </a:solidFill>
              </a:rPr>
              <a:t>9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9188" y="5715000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b="1" dirty="0" smtClean="0"/>
              <a:t>Einzahlung – Einnahme – Ertrag - Leistung</a:t>
            </a:r>
            <a:endParaRPr lang="de-DE" sz="3600" b="1" dirty="0"/>
          </a:p>
        </p:txBody>
      </p:sp>
      <p:sp>
        <p:nvSpPr>
          <p:cNvPr id="3" name="Abgerundete rechteckige Legende 2"/>
          <p:cNvSpPr/>
          <p:nvPr/>
        </p:nvSpPr>
        <p:spPr>
          <a:xfrm>
            <a:off x="597702" y="960097"/>
            <a:ext cx="2808806" cy="1584176"/>
          </a:xfrm>
          <a:prstGeom prst="wedgeRoundRect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/>
              <a:t>Einzahlung </a:t>
            </a:r>
            <a:r>
              <a:rPr lang="de-DE" b="1" u="sng" dirty="0" smtClean="0">
                <a:sym typeface="Symbol"/>
              </a:rPr>
              <a:t> Einnahme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Vom Kunde geleistete Anzahlungen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Zufluss staatlicher Subventionen</a:t>
            </a:r>
            <a:endParaRPr lang="de-DE" b="1" dirty="0"/>
          </a:p>
        </p:txBody>
      </p:sp>
      <p:sp>
        <p:nvSpPr>
          <p:cNvPr id="17" name="Abgerundete rechteckige Legende 16"/>
          <p:cNvSpPr/>
          <p:nvPr/>
        </p:nvSpPr>
        <p:spPr>
          <a:xfrm>
            <a:off x="2699792" y="960097"/>
            <a:ext cx="3168352" cy="1584176"/>
          </a:xfrm>
          <a:prstGeom prst="wedgeRoundRect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Einzahlung = Einnahme</a:t>
            </a:r>
          </a:p>
          <a:p>
            <a:r>
              <a:rPr lang="de-DE" b="1" dirty="0" smtClean="0"/>
              <a:t>Barverkauf und Lieferungen von Produkten oder Leistungen</a:t>
            </a:r>
          </a:p>
          <a:p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18" name="Abgerundete rechteckige Legende 17"/>
          <p:cNvSpPr/>
          <p:nvPr/>
        </p:nvSpPr>
        <p:spPr>
          <a:xfrm>
            <a:off x="5178967" y="960097"/>
            <a:ext cx="3425481" cy="1584176"/>
          </a:xfrm>
          <a:prstGeom prst="wedgeRoundRectCallout">
            <a:avLst>
              <a:gd name="adj1" fmla="val -34180"/>
              <a:gd name="adj2" fmla="val 67427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Einnahme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Einzahlung</a:t>
            </a:r>
          </a:p>
          <a:p>
            <a:r>
              <a:rPr lang="de-DE" b="1" dirty="0" smtClean="0">
                <a:sym typeface="Symbol"/>
              </a:rPr>
              <a:t>Zielverkauf von Produkten oder Leistungen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19" name="Abgerundete rechteckige Legende 18"/>
          <p:cNvSpPr/>
          <p:nvPr/>
        </p:nvSpPr>
        <p:spPr>
          <a:xfrm>
            <a:off x="1547664" y="2048746"/>
            <a:ext cx="2736304" cy="1107035"/>
          </a:xfrm>
          <a:prstGeom prst="wedgeRoundRectCallout">
            <a:avLst>
              <a:gd name="adj1" fmla="val -21241"/>
              <a:gd name="adj2" fmla="val 93726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Einnahmen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Ertrag</a:t>
            </a:r>
          </a:p>
          <a:p>
            <a:r>
              <a:rPr lang="de-DE" b="1" dirty="0" smtClean="0">
                <a:sym typeface="Symbol"/>
              </a:rPr>
              <a:t>Rückfluss  eines gewährten Darlehens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0" name="Abgerundete rechteckige Legende 19"/>
          <p:cNvSpPr/>
          <p:nvPr/>
        </p:nvSpPr>
        <p:spPr>
          <a:xfrm>
            <a:off x="3638394" y="2048746"/>
            <a:ext cx="3021838" cy="1524270"/>
          </a:xfrm>
          <a:prstGeom prst="wedgeRoundRect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Einnahmen = Ertrag</a:t>
            </a:r>
          </a:p>
          <a:p>
            <a:r>
              <a:rPr lang="de-DE" b="1" dirty="0" smtClean="0"/>
              <a:t>Verkauf und Lieferung von Produkten die in der gleichen Periode erzeugt wurden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1" name="Abgerundete rechteckige Legende 20"/>
          <p:cNvSpPr/>
          <p:nvPr/>
        </p:nvSpPr>
        <p:spPr>
          <a:xfrm>
            <a:off x="5688124" y="2048746"/>
            <a:ext cx="2772308" cy="1524270"/>
          </a:xfrm>
          <a:prstGeom prst="wedgeRoundRect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Ertrag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 Einnahme</a:t>
            </a:r>
          </a:p>
          <a:p>
            <a:r>
              <a:rPr lang="de-DE" b="1" dirty="0" smtClean="0">
                <a:sym typeface="Symbol"/>
              </a:rPr>
              <a:t>Aktivierungspflichtige</a:t>
            </a:r>
            <a:br>
              <a:rPr lang="de-DE" b="1" dirty="0" smtClean="0">
                <a:sym typeface="Symbol"/>
              </a:rPr>
            </a:br>
            <a:r>
              <a:rPr lang="de-DE" b="1" dirty="0" smtClean="0">
                <a:sym typeface="Symbol"/>
              </a:rPr>
              <a:t>Eigenleistung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2" name="Abgerundete rechteckige Legende 21"/>
          <p:cNvSpPr/>
          <p:nvPr/>
        </p:nvSpPr>
        <p:spPr>
          <a:xfrm>
            <a:off x="2303748" y="3142836"/>
            <a:ext cx="3038038" cy="1418278"/>
          </a:xfrm>
          <a:prstGeom prst="wedgeRoundRect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Ertrag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Leistungen</a:t>
            </a:r>
          </a:p>
          <a:p>
            <a:r>
              <a:rPr lang="de-DE" b="1" dirty="0" smtClean="0">
                <a:sym typeface="Symbol"/>
              </a:rPr>
              <a:t>(neutraler Ertrag)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Betriebsfremder Ertrag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  <a:sym typeface="Symbol"/>
              </a:rPr>
              <a:t>Periodenfremder Ertrag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Außerordentlicher Ertrag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3" name="Abgerundete rechteckige Legende 22"/>
          <p:cNvSpPr/>
          <p:nvPr/>
        </p:nvSpPr>
        <p:spPr>
          <a:xfrm>
            <a:off x="4283968" y="3155781"/>
            <a:ext cx="3528392" cy="1405333"/>
          </a:xfrm>
          <a:prstGeom prst="wedgeRoundRect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Ertrag = Leistungen</a:t>
            </a:r>
          </a:p>
          <a:p>
            <a:r>
              <a:rPr lang="de-DE" b="1" dirty="0" smtClean="0"/>
              <a:t>(Zweckertrag = Grundleistung)</a:t>
            </a:r>
          </a:p>
          <a:p>
            <a:r>
              <a:rPr lang="de-DE" b="1" dirty="0" smtClean="0">
                <a:solidFill>
                  <a:schemeClr val="dk1"/>
                </a:solidFill>
              </a:rPr>
              <a:t>Verkauf und Lieferung von Produkten und Dienstleistungen</a:t>
            </a:r>
            <a:endParaRPr lang="de-DE" b="1" dirty="0">
              <a:solidFill>
                <a:schemeClr val="dk1"/>
              </a:solidFill>
            </a:endParaRPr>
          </a:p>
        </p:txBody>
      </p:sp>
      <p:sp>
        <p:nvSpPr>
          <p:cNvPr id="24" name="Abgerundete rechteckige Legende 23"/>
          <p:cNvSpPr/>
          <p:nvPr/>
        </p:nvSpPr>
        <p:spPr>
          <a:xfrm>
            <a:off x="6480212" y="3142835"/>
            <a:ext cx="2663788" cy="1294277"/>
          </a:xfrm>
          <a:prstGeom prst="wedgeRoundRectCallout">
            <a:avLst>
              <a:gd name="adj1" fmla="val -14972"/>
              <a:gd name="adj2" fmla="val 70254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u="sng" dirty="0" smtClean="0">
                <a:solidFill>
                  <a:schemeClr val="dk1"/>
                </a:solidFill>
              </a:rPr>
              <a:t>Leistungen </a:t>
            </a:r>
            <a:r>
              <a:rPr lang="de-DE" b="1" u="sng" dirty="0" smtClean="0">
                <a:solidFill>
                  <a:schemeClr val="dk1"/>
                </a:solidFill>
                <a:sym typeface="Symbol"/>
              </a:rPr>
              <a:t> Ertrag</a:t>
            </a:r>
          </a:p>
          <a:p>
            <a:r>
              <a:rPr lang="de-DE" b="1" dirty="0" smtClean="0">
                <a:sym typeface="Symbol"/>
              </a:rPr>
              <a:t>(kalkulatorischer Ertrag)</a:t>
            </a:r>
            <a:endParaRPr lang="de-DE" b="1" dirty="0" smtClean="0">
              <a:solidFill>
                <a:schemeClr val="dk1"/>
              </a:solidFill>
              <a:sym typeface="Symbol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ym typeface="Symbol"/>
              </a:rPr>
              <a:t>Zusatzleistungen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e-DE" b="1" dirty="0" smtClean="0">
                <a:solidFill>
                  <a:schemeClr val="dk1"/>
                </a:solidFill>
                <a:sym typeface="Symbol"/>
              </a:rPr>
              <a:t>Andersleistungen</a:t>
            </a:r>
          </a:p>
          <a:p>
            <a:endParaRPr lang="de-DE" b="1" u="sng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56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de-DE" dirty="0" smtClean="0"/>
              <a:t>Kalkulatorische Kosten</a:t>
            </a:r>
            <a:endParaRPr lang="de-DE" dirty="0"/>
          </a:p>
        </p:txBody>
      </p:sp>
      <p:sp>
        <p:nvSpPr>
          <p:cNvPr id="3" name="Abgerundetes Rechteck 2"/>
          <p:cNvSpPr/>
          <p:nvPr/>
        </p:nvSpPr>
        <p:spPr>
          <a:xfrm>
            <a:off x="467544" y="2060848"/>
            <a:ext cx="3168352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hlinkClick r:id="rId2" action="ppaction://hlinksldjump"/>
              </a:rPr>
              <a:t>Kalkulatorische Wagnisse</a:t>
            </a:r>
            <a:endParaRPr lang="de-DE" sz="2400" dirty="0"/>
          </a:p>
        </p:txBody>
      </p:sp>
      <p:sp>
        <p:nvSpPr>
          <p:cNvPr id="4" name="Abgerundetes Rechteck 3"/>
          <p:cNvSpPr/>
          <p:nvPr/>
        </p:nvSpPr>
        <p:spPr>
          <a:xfrm>
            <a:off x="5508104" y="2060848"/>
            <a:ext cx="3168352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dk1"/>
                </a:solidFill>
                <a:hlinkClick r:id="rId3" action="ppaction://hlinksldjump"/>
              </a:rPr>
              <a:t>Kalkulatorische Abschreibungen</a:t>
            </a:r>
            <a:endParaRPr lang="de-DE" sz="2400" dirty="0">
              <a:solidFill>
                <a:schemeClr val="dk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69691" y="3429000"/>
            <a:ext cx="3168352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dk1"/>
                </a:solidFill>
                <a:hlinkClick r:id="rId4" action="ppaction://hlinksldjump"/>
              </a:rPr>
              <a:t>Kalkulatorische Zinsen</a:t>
            </a:r>
            <a:endParaRPr lang="de-DE" sz="2400" dirty="0">
              <a:solidFill>
                <a:schemeClr val="dk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5508104" y="3429000"/>
            <a:ext cx="3168352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dk1"/>
                </a:solidFill>
                <a:hlinkClick r:id="rId5" action="ppaction://hlinksldjump"/>
              </a:rPr>
              <a:t>Kalkulatorische Miete</a:t>
            </a:r>
            <a:endParaRPr lang="de-DE" sz="2400" dirty="0">
              <a:solidFill>
                <a:schemeClr val="dk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69691" y="4869160"/>
            <a:ext cx="3168352" cy="86409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dk1"/>
                </a:solidFill>
                <a:hlinkClick r:id="rId6" action="ppaction://hlinksldjump"/>
              </a:rPr>
              <a:t>Kalkulatorischer Unternehmerlohn</a:t>
            </a:r>
            <a:endParaRPr lang="de-DE" sz="2400" dirty="0">
              <a:solidFill>
                <a:schemeClr val="dk1"/>
              </a:solidFill>
            </a:endParaRPr>
          </a:p>
        </p:txBody>
      </p:sp>
      <p:cxnSp>
        <p:nvCxnSpPr>
          <p:cNvPr id="9" name="Gewinkelte Verbindung 8"/>
          <p:cNvCxnSpPr>
            <a:stCxn id="2" idx="2"/>
            <a:endCxn id="3" idx="3"/>
          </p:cNvCxnSpPr>
          <p:nvPr/>
        </p:nvCxnSpPr>
        <p:spPr>
          <a:xfrm rot="5400000">
            <a:off x="3566319" y="1487215"/>
            <a:ext cx="1075258" cy="936104"/>
          </a:xfrm>
          <a:prstGeom prst="bentConnector2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Gewinkelte Verbindung 12"/>
          <p:cNvCxnSpPr>
            <a:stCxn id="2" idx="2"/>
            <a:endCxn id="4" idx="1"/>
          </p:cNvCxnSpPr>
          <p:nvPr/>
        </p:nvCxnSpPr>
        <p:spPr>
          <a:xfrm rot="16200000" flipH="1">
            <a:off x="4502423" y="1487215"/>
            <a:ext cx="1075258" cy="936104"/>
          </a:xfrm>
          <a:prstGeom prst="bentConnector2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ewinkelte Verbindung 14"/>
          <p:cNvCxnSpPr>
            <a:stCxn id="2" idx="2"/>
            <a:endCxn id="5" idx="3"/>
          </p:cNvCxnSpPr>
          <p:nvPr/>
        </p:nvCxnSpPr>
        <p:spPr>
          <a:xfrm rot="5400000">
            <a:off x="2883317" y="2172365"/>
            <a:ext cx="2443410" cy="933957"/>
          </a:xfrm>
          <a:prstGeom prst="bentConnector2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Gewinkelte Verbindung 16"/>
          <p:cNvCxnSpPr>
            <a:stCxn id="2" idx="2"/>
            <a:endCxn id="6" idx="1"/>
          </p:cNvCxnSpPr>
          <p:nvPr/>
        </p:nvCxnSpPr>
        <p:spPr>
          <a:xfrm rot="16200000" flipH="1">
            <a:off x="3818347" y="2171291"/>
            <a:ext cx="2443410" cy="936104"/>
          </a:xfrm>
          <a:prstGeom prst="bentConnector2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Gerade Verbindung 18"/>
          <p:cNvCxnSpPr>
            <a:stCxn id="2" idx="2"/>
            <a:endCxn id="2" idx="2"/>
          </p:cNvCxnSpPr>
          <p:nvPr/>
        </p:nvCxnSpPr>
        <p:spPr>
          <a:xfrm>
            <a:off x="4572000" y="141763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winkelte Verbindung 20"/>
          <p:cNvCxnSpPr>
            <a:stCxn id="2" idx="2"/>
            <a:endCxn id="7" idx="3"/>
          </p:cNvCxnSpPr>
          <p:nvPr/>
        </p:nvCxnSpPr>
        <p:spPr>
          <a:xfrm rot="5400000">
            <a:off x="2163237" y="2892445"/>
            <a:ext cx="3883570" cy="933957"/>
          </a:xfrm>
          <a:prstGeom prst="bentConnector2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Interaktive Schaltfläche: Nächste(r) oder Weiter 7">
            <a:hlinkClick r:id="rId7" action="ppaction://hlinksldjump" highlightClick="1"/>
          </p:cNvPr>
          <p:cNvSpPr/>
          <p:nvPr/>
        </p:nvSpPr>
        <p:spPr>
          <a:xfrm>
            <a:off x="7848364" y="6093296"/>
            <a:ext cx="396044" cy="432048"/>
          </a:xfrm>
          <a:prstGeom prst="actionButtonForwardNex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124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 smtClean="0">
                <a:hlinkClick r:id="rId3" action="ppaction://hlinksldjump"/>
              </a:rPr>
              <a:t>Kalkulatorische Wagnisse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de-DE" b="1" u="sng" dirty="0" err="1" smtClean="0"/>
              <a:t>Beständewagnis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Schwund, Veralten, Bruch, Diebstahl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de-DE" b="1" u="sng" dirty="0" smtClean="0"/>
              <a:t>Gewährleistungswagnis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Garantien, Nacharbeiten, Preisnachlässe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de-DE" b="1" u="sng" dirty="0" smtClean="0"/>
              <a:t>Entwicklungswagnis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fehlgeschlagene Entwicklungen</a:t>
            </a:r>
          </a:p>
        </p:txBody>
      </p:sp>
    </p:spTree>
    <p:extLst>
      <p:ext uri="{BB962C8B-B14F-4D97-AF65-F5344CB8AC3E}">
        <p14:creationId xmlns:p14="http://schemas.microsoft.com/office/powerpoint/2010/main" val="35118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684</Words>
  <Application>Microsoft Office PowerPoint</Application>
  <PresentationFormat>Bildschirmpräsentation (4:3)</PresentationFormat>
  <Paragraphs>239</Paragraphs>
  <Slides>24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5" baseType="lpstr">
      <vt:lpstr>Larissa</vt:lpstr>
      <vt:lpstr>Betriebsabrechnung und Kalkulation</vt:lpstr>
      <vt:lpstr>Einordnung</vt:lpstr>
      <vt:lpstr>Aufgaben und Ziele der KLR</vt:lpstr>
      <vt:lpstr>Kosten- und Leistungsrechnung</vt:lpstr>
      <vt:lpstr>Begriffe der KLR</vt:lpstr>
      <vt:lpstr>Auszahlung – Ausgabe – Aufwand - Kosten</vt:lpstr>
      <vt:lpstr>Einzahlung – Einnahme – Ertrag - Leistung</vt:lpstr>
      <vt:lpstr>Kalkulatorische Kosten</vt:lpstr>
      <vt:lpstr>Kalkulatorische Wagnisse</vt:lpstr>
      <vt:lpstr>Kalkulatorische Wagnisse</vt:lpstr>
      <vt:lpstr>Kalkulatorische Abschreibungen</vt:lpstr>
      <vt:lpstr>Kalkulatorische Abschreibungen</vt:lpstr>
      <vt:lpstr>Kalkulatorische Zinsen</vt:lpstr>
      <vt:lpstr>Kalkulatorische Zinsen</vt:lpstr>
      <vt:lpstr>Kalkulatorische Miete</vt:lpstr>
      <vt:lpstr>kalkulatorischer Unternehmerlohn</vt:lpstr>
      <vt:lpstr>Ergebnisse der Abgrenzungsrechnung</vt:lpstr>
      <vt:lpstr>Formularwesen zur Kostenerfassung</vt:lpstr>
      <vt:lpstr>Formularwesen zur Kostenerfassung</vt:lpstr>
      <vt:lpstr>Formularwesen zur Kostenerfassung</vt:lpstr>
      <vt:lpstr>Formularwesen zur Kostenerfassung</vt:lpstr>
      <vt:lpstr>Kostenstellenrechnung</vt:lpstr>
      <vt:lpstr>Betriebsabrechnungsbogen (BAB)</vt:lpstr>
      <vt:lpstr>Betriebsabrechnungsbogen (BAB)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frank</dc:creator>
  <cp:lastModifiedBy>frank</cp:lastModifiedBy>
  <cp:revision>67</cp:revision>
  <dcterms:created xsi:type="dcterms:W3CDTF">2011-08-18T12:27:23Z</dcterms:created>
  <dcterms:modified xsi:type="dcterms:W3CDTF">2011-08-20T21:07:20Z</dcterms:modified>
</cp:coreProperties>
</file>